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handoutMasterIdLst>
    <p:handoutMasterId r:id="rId31"/>
  </p:handoutMasterIdLst>
  <p:sldIdLst>
    <p:sldId id="256" r:id="rId2"/>
    <p:sldId id="469" r:id="rId3"/>
    <p:sldId id="644" r:id="rId4"/>
    <p:sldId id="642" r:id="rId5"/>
    <p:sldId id="655" r:id="rId6"/>
    <p:sldId id="643" r:id="rId7"/>
    <p:sldId id="645" r:id="rId8"/>
    <p:sldId id="646" r:id="rId9"/>
    <p:sldId id="652" r:id="rId10"/>
    <p:sldId id="654" r:id="rId11"/>
    <p:sldId id="543" r:id="rId12"/>
    <p:sldId id="395" r:id="rId13"/>
    <p:sldId id="396" r:id="rId14"/>
    <p:sldId id="539" r:id="rId15"/>
    <p:sldId id="552" r:id="rId16"/>
    <p:sldId id="547" r:id="rId17"/>
    <p:sldId id="658" r:id="rId18"/>
    <p:sldId id="659" r:id="rId19"/>
    <p:sldId id="662" r:id="rId20"/>
    <p:sldId id="660" r:id="rId21"/>
    <p:sldId id="661" r:id="rId22"/>
    <p:sldId id="663" r:id="rId23"/>
    <p:sldId id="548" r:id="rId24"/>
    <p:sldId id="550" r:id="rId25"/>
    <p:sldId id="551" r:id="rId26"/>
    <p:sldId id="553" r:id="rId27"/>
    <p:sldId id="567" r:id="rId28"/>
    <p:sldId id="397"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89469B4-21D8-4B4C-8832-24530C8F1201}">
          <p14:sldIdLst>
            <p14:sldId id="256"/>
            <p14:sldId id="469"/>
            <p14:sldId id="644"/>
            <p14:sldId id="642"/>
            <p14:sldId id="655"/>
            <p14:sldId id="643"/>
            <p14:sldId id="645"/>
            <p14:sldId id="646"/>
            <p14:sldId id="652"/>
            <p14:sldId id="654"/>
            <p14:sldId id="543"/>
            <p14:sldId id="395"/>
            <p14:sldId id="396"/>
            <p14:sldId id="539"/>
            <p14:sldId id="552"/>
            <p14:sldId id="547"/>
            <p14:sldId id="658"/>
            <p14:sldId id="659"/>
            <p14:sldId id="662"/>
            <p14:sldId id="660"/>
            <p14:sldId id="661"/>
            <p14:sldId id="663"/>
            <p14:sldId id="548"/>
            <p14:sldId id="550"/>
            <p14:sldId id="551"/>
            <p14:sldId id="553"/>
            <p14:sldId id="567"/>
            <p14:sldId id="397"/>
          </p14:sldIdLst>
        </p14:section>
      </p14:sectionLst>
    </p:ex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9808" autoAdjust="0"/>
  </p:normalViewPr>
  <p:slideViewPr>
    <p:cSldViewPr>
      <p:cViewPr varScale="1">
        <p:scale>
          <a:sx n="88" d="100"/>
          <a:sy n="88" d="100"/>
        </p:scale>
        <p:origin x="110" y="504"/>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8/8/2024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8/8/2024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a:t>
            </a:fld>
            <a:endParaRPr lang="en-US"/>
          </a:p>
        </p:txBody>
      </p:sp>
    </p:spTree>
    <p:extLst>
      <p:ext uri="{BB962C8B-B14F-4D97-AF65-F5344CB8AC3E}">
        <p14:creationId xmlns:p14="http://schemas.microsoft.com/office/powerpoint/2010/main" val="27358050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https://www.youtube.com/channel/UC35ZpwldGw7ZJ5R-2sLijzw/join</a:t>
            </a:r>
          </a:p>
        </p:txBody>
      </p:sp>
      <p:sp>
        <p:nvSpPr>
          <p:cNvPr id="4" name="Slide Number Placeholder 3"/>
          <p:cNvSpPr>
            <a:spLocks noGrp="1"/>
          </p:cNvSpPr>
          <p:nvPr>
            <p:ph type="sldNum" sz="quarter" idx="5"/>
          </p:nvPr>
        </p:nvSpPr>
        <p:spPr/>
        <p:txBody>
          <a:bodyPr/>
          <a:lstStyle/>
          <a:p>
            <a:fld id="{87B3A593-3E8F-4379-9F73-F236B8A380CB}" type="slidenum">
              <a:rPr lang="en-US" smtClean="0"/>
              <a:t>13</a:t>
            </a:fld>
            <a:endParaRPr lang="en-US"/>
          </a:p>
        </p:txBody>
      </p:sp>
    </p:spTree>
    <p:extLst>
      <p:ext uri="{BB962C8B-B14F-4D97-AF65-F5344CB8AC3E}">
        <p14:creationId xmlns:p14="http://schemas.microsoft.com/office/powerpoint/2010/main" val="993707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https://platform.openai.com/docs/guides/fine-tuning/preparing-your-dataset</a:t>
            </a:r>
          </a:p>
        </p:txBody>
      </p:sp>
      <p:sp>
        <p:nvSpPr>
          <p:cNvPr id="4" name="Slide Number Placeholder 3"/>
          <p:cNvSpPr>
            <a:spLocks noGrp="1"/>
          </p:cNvSpPr>
          <p:nvPr>
            <p:ph type="sldNum" sz="quarter" idx="5"/>
          </p:nvPr>
        </p:nvSpPr>
        <p:spPr/>
        <p:txBody>
          <a:bodyPr/>
          <a:lstStyle/>
          <a:p>
            <a:fld id="{5EE2CF44-2B13-41B4-A334-1CDF534EEBBF}" type="slidenum">
              <a:rPr lang="en-US" smtClean="0"/>
              <a:t>16</a:t>
            </a:fld>
            <a:endParaRPr lang="en-US"/>
          </a:p>
        </p:txBody>
      </p:sp>
    </p:spTree>
    <p:extLst>
      <p:ext uri="{BB962C8B-B14F-4D97-AF65-F5344CB8AC3E}">
        <p14:creationId xmlns:p14="http://schemas.microsoft.com/office/powerpoint/2010/main" val="41035365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https://ai.meta.com/blog/how-to-fine-tune-llms-peft-dataset-curation/</a:t>
            </a:r>
          </a:p>
        </p:txBody>
      </p:sp>
      <p:sp>
        <p:nvSpPr>
          <p:cNvPr id="4" name="Slide Number Placeholder 3"/>
          <p:cNvSpPr>
            <a:spLocks noGrp="1"/>
          </p:cNvSpPr>
          <p:nvPr>
            <p:ph type="sldNum" sz="quarter" idx="5"/>
          </p:nvPr>
        </p:nvSpPr>
        <p:spPr/>
        <p:txBody>
          <a:bodyPr/>
          <a:lstStyle/>
          <a:p>
            <a:fld id="{5EE2CF44-2B13-41B4-A334-1CDF534EEBBF}" type="slidenum">
              <a:rPr lang="en-US" smtClean="0"/>
              <a:t>17</a:t>
            </a:fld>
            <a:endParaRPr lang="en-US"/>
          </a:p>
        </p:txBody>
      </p:sp>
    </p:spTree>
    <p:extLst>
      <p:ext uri="{BB962C8B-B14F-4D97-AF65-F5344CB8AC3E}">
        <p14:creationId xmlns:p14="http://schemas.microsoft.com/office/powerpoint/2010/main" val="3663496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https://ai.meta.com/blog/how-to-fine-tune-llms-peft-dataset-curation/</a:t>
            </a:r>
          </a:p>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18</a:t>
            </a:fld>
            <a:endParaRPr lang="en-US"/>
          </a:p>
        </p:txBody>
      </p:sp>
    </p:spTree>
    <p:extLst>
      <p:ext uri="{BB962C8B-B14F-4D97-AF65-F5344CB8AC3E}">
        <p14:creationId xmlns:p14="http://schemas.microsoft.com/office/powerpoint/2010/main" val="36672665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https://arxiv.org/html/2404.07503v1</a:t>
            </a:r>
          </a:p>
        </p:txBody>
      </p:sp>
      <p:sp>
        <p:nvSpPr>
          <p:cNvPr id="4" name="Slide Number Placeholder 3"/>
          <p:cNvSpPr>
            <a:spLocks noGrp="1"/>
          </p:cNvSpPr>
          <p:nvPr>
            <p:ph type="sldNum" sz="quarter" idx="5"/>
          </p:nvPr>
        </p:nvSpPr>
        <p:spPr/>
        <p:txBody>
          <a:bodyPr/>
          <a:lstStyle/>
          <a:p>
            <a:fld id="{5EE2CF44-2B13-41B4-A334-1CDF534EEBBF}" type="slidenum">
              <a:rPr lang="en-US" smtClean="0"/>
              <a:t>19</a:t>
            </a:fld>
            <a:endParaRPr lang="en-US"/>
          </a:p>
        </p:txBody>
      </p:sp>
    </p:spTree>
    <p:extLst>
      <p:ext uri="{BB962C8B-B14F-4D97-AF65-F5344CB8AC3E}">
        <p14:creationId xmlns:p14="http://schemas.microsoft.com/office/powerpoint/2010/main" val="20980430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https://ai.meta.com/blog/how-to-fine-tune-llms-peft-dataset-curation/</a:t>
            </a:r>
          </a:p>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20</a:t>
            </a:fld>
            <a:endParaRPr lang="en-US"/>
          </a:p>
        </p:txBody>
      </p:sp>
    </p:spTree>
    <p:extLst>
      <p:ext uri="{BB962C8B-B14F-4D97-AF65-F5344CB8AC3E}">
        <p14:creationId xmlns:p14="http://schemas.microsoft.com/office/powerpoint/2010/main" val="40689230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https://aws.amazon.com/sagemaker/groundtruth/</a:t>
            </a:r>
          </a:p>
        </p:txBody>
      </p:sp>
      <p:sp>
        <p:nvSpPr>
          <p:cNvPr id="4" name="Slide Number Placeholder 3"/>
          <p:cNvSpPr>
            <a:spLocks noGrp="1"/>
          </p:cNvSpPr>
          <p:nvPr>
            <p:ph type="sldNum" sz="quarter" idx="5"/>
          </p:nvPr>
        </p:nvSpPr>
        <p:spPr/>
        <p:txBody>
          <a:bodyPr/>
          <a:lstStyle/>
          <a:p>
            <a:fld id="{5EE2CF44-2B13-41B4-A334-1CDF534EEBBF}" type="slidenum">
              <a:rPr lang="en-US" smtClean="0"/>
              <a:t>21</a:t>
            </a:fld>
            <a:endParaRPr lang="en-US"/>
          </a:p>
        </p:txBody>
      </p:sp>
    </p:spTree>
    <p:extLst>
      <p:ext uri="{BB962C8B-B14F-4D97-AF65-F5344CB8AC3E}">
        <p14:creationId xmlns:p14="http://schemas.microsoft.com/office/powerpoint/2010/main" val="30595033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https://ai.meta.com/blog/how-to-fine-tune-llms-peft-dataset-curation/</a:t>
            </a:r>
          </a:p>
        </p:txBody>
      </p:sp>
      <p:sp>
        <p:nvSpPr>
          <p:cNvPr id="4" name="Slide Number Placeholder 3"/>
          <p:cNvSpPr>
            <a:spLocks noGrp="1"/>
          </p:cNvSpPr>
          <p:nvPr>
            <p:ph type="sldNum" sz="quarter" idx="5"/>
          </p:nvPr>
        </p:nvSpPr>
        <p:spPr/>
        <p:txBody>
          <a:bodyPr/>
          <a:lstStyle/>
          <a:p>
            <a:fld id="{5EE2CF44-2B13-41B4-A334-1CDF534EEBBF}" type="slidenum">
              <a:rPr lang="en-US" smtClean="0"/>
              <a:t>22</a:t>
            </a:fld>
            <a:endParaRPr lang="en-US"/>
          </a:p>
        </p:txBody>
      </p:sp>
    </p:spTree>
    <p:extLst>
      <p:ext uri="{BB962C8B-B14F-4D97-AF65-F5344CB8AC3E}">
        <p14:creationId xmlns:p14="http://schemas.microsoft.com/office/powerpoint/2010/main" val="22961388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https://platform.openai.com/docs/guides/fine-tuning/multi-turn-chat-examples</a:t>
            </a:r>
          </a:p>
        </p:txBody>
      </p:sp>
      <p:sp>
        <p:nvSpPr>
          <p:cNvPr id="4" name="Slide Number Placeholder 3"/>
          <p:cNvSpPr>
            <a:spLocks noGrp="1"/>
          </p:cNvSpPr>
          <p:nvPr>
            <p:ph type="sldNum" sz="quarter" idx="5"/>
          </p:nvPr>
        </p:nvSpPr>
        <p:spPr/>
        <p:txBody>
          <a:bodyPr/>
          <a:lstStyle/>
          <a:p>
            <a:fld id="{5EE2CF44-2B13-41B4-A334-1CDF534EEBBF}" type="slidenum">
              <a:rPr lang="en-US" smtClean="0"/>
              <a:t>24</a:t>
            </a:fld>
            <a:endParaRPr lang="en-US"/>
          </a:p>
        </p:txBody>
      </p:sp>
    </p:spTree>
    <p:extLst>
      <p:ext uri="{BB962C8B-B14F-4D97-AF65-F5344CB8AC3E}">
        <p14:creationId xmlns:p14="http://schemas.microsoft.com/office/powerpoint/2010/main" val="26022441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https://platform.openai.com/docs/guides/fine-tuning/crafting-prompts</a:t>
            </a:r>
          </a:p>
        </p:txBody>
      </p:sp>
      <p:sp>
        <p:nvSpPr>
          <p:cNvPr id="4" name="Slide Number Placeholder 3"/>
          <p:cNvSpPr>
            <a:spLocks noGrp="1"/>
          </p:cNvSpPr>
          <p:nvPr>
            <p:ph type="sldNum" sz="quarter" idx="5"/>
          </p:nvPr>
        </p:nvSpPr>
        <p:spPr/>
        <p:txBody>
          <a:bodyPr/>
          <a:lstStyle/>
          <a:p>
            <a:fld id="{5EE2CF44-2B13-41B4-A334-1CDF534EEBBF}" type="slidenum">
              <a:rPr lang="en-US" smtClean="0"/>
              <a:t>25</a:t>
            </a:fld>
            <a:endParaRPr lang="en-US"/>
          </a:p>
        </p:txBody>
      </p:sp>
    </p:spTree>
    <p:extLst>
      <p:ext uri="{BB962C8B-B14F-4D97-AF65-F5344CB8AC3E}">
        <p14:creationId xmlns:p14="http://schemas.microsoft.com/office/powerpoint/2010/main" val="2765003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https://ai.meta.com/blog/adapting-large-language-models-llms/</a:t>
            </a:r>
          </a:p>
        </p:txBody>
      </p:sp>
      <p:sp>
        <p:nvSpPr>
          <p:cNvPr id="4" name="Slide Number Placeholder 3"/>
          <p:cNvSpPr>
            <a:spLocks noGrp="1"/>
          </p:cNvSpPr>
          <p:nvPr>
            <p:ph type="sldNum" sz="quarter" idx="5"/>
          </p:nvPr>
        </p:nvSpPr>
        <p:spPr/>
        <p:txBody>
          <a:bodyPr/>
          <a:lstStyle/>
          <a:p>
            <a:fld id="{5EE2CF44-2B13-41B4-A334-1CDF534EEBBF}" type="slidenum">
              <a:rPr lang="en-US" smtClean="0"/>
              <a:t>4</a:t>
            </a:fld>
            <a:endParaRPr lang="en-US"/>
          </a:p>
        </p:txBody>
      </p:sp>
    </p:spTree>
    <p:extLst>
      <p:ext uri="{BB962C8B-B14F-4D97-AF65-F5344CB8AC3E}">
        <p14:creationId xmlns:p14="http://schemas.microsoft.com/office/powerpoint/2010/main" val="15987547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https://platform.openai.com/docs/guides/fine-tuning/example-count-recommendations</a:t>
            </a:r>
          </a:p>
        </p:txBody>
      </p:sp>
      <p:sp>
        <p:nvSpPr>
          <p:cNvPr id="4" name="Slide Number Placeholder 3"/>
          <p:cNvSpPr>
            <a:spLocks noGrp="1"/>
          </p:cNvSpPr>
          <p:nvPr>
            <p:ph type="sldNum" sz="quarter" idx="5"/>
          </p:nvPr>
        </p:nvSpPr>
        <p:spPr/>
        <p:txBody>
          <a:bodyPr/>
          <a:lstStyle/>
          <a:p>
            <a:fld id="{5EE2CF44-2B13-41B4-A334-1CDF534EEBBF}" type="slidenum">
              <a:rPr lang="en-US" smtClean="0"/>
              <a:t>26</a:t>
            </a:fld>
            <a:endParaRPr lang="en-US"/>
          </a:p>
        </p:txBody>
      </p:sp>
    </p:spTree>
    <p:extLst>
      <p:ext uri="{BB962C8B-B14F-4D97-AF65-F5344CB8AC3E}">
        <p14:creationId xmlns:p14="http://schemas.microsoft.com/office/powerpoint/2010/main" val="19967983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https://ai.meta.com/blog/when-to-fine-tune-llms-vs-other-techniques/</a:t>
            </a:r>
          </a:p>
        </p:txBody>
      </p:sp>
      <p:sp>
        <p:nvSpPr>
          <p:cNvPr id="4" name="Slide Number Placeholder 3"/>
          <p:cNvSpPr>
            <a:spLocks noGrp="1"/>
          </p:cNvSpPr>
          <p:nvPr>
            <p:ph type="sldNum" sz="quarter" idx="5"/>
          </p:nvPr>
        </p:nvSpPr>
        <p:spPr/>
        <p:txBody>
          <a:bodyPr/>
          <a:lstStyle/>
          <a:p>
            <a:fld id="{5EE2CF44-2B13-41B4-A334-1CDF534EEBBF}" type="slidenum">
              <a:rPr lang="en-US" smtClean="0"/>
              <a:t>6</a:t>
            </a:fld>
            <a:endParaRPr lang="en-US"/>
          </a:p>
        </p:txBody>
      </p:sp>
    </p:spTree>
    <p:extLst>
      <p:ext uri="{BB962C8B-B14F-4D97-AF65-F5344CB8AC3E}">
        <p14:creationId xmlns:p14="http://schemas.microsoft.com/office/powerpoint/2010/main" val="3172227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https://ai.meta.com/blog/when-to-fine-tune-llms-vs-other-techniques/</a:t>
            </a:r>
          </a:p>
        </p:txBody>
      </p:sp>
      <p:sp>
        <p:nvSpPr>
          <p:cNvPr id="4" name="Slide Number Placeholder 3"/>
          <p:cNvSpPr>
            <a:spLocks noGrp="1"/>
          </p:cNvSpPr>
          <p:nvPr>
            <p:ph type="sldNum" sz="quarter" idx="5"/>
          </p:nvPr>
        </p:nvSpPr>
        <p:spPr/>
        <p:txBody>
          <a:bodyPr/>
          <a:lstStyle/>
          <a:p>
            <a:fld id="{5EE2CF44-2B13-41B4-A334-1CDF534EEBBF}" type="slidenum">
              <a:rPr lang="en-US" smtClean="0"/>
              <a:t>7</a:t>
            </a:fld>
            <a:endParaRPr lang="en-US"/>
          </a:p>
        </p:txBody>
      </p:sp>
    </p:spTree>
    <p:extLst>
      <p:ext uri="{BB962C8B-B14F-4D97-AF65-F5344CB8AC3E}">
        <p14:creationId xmlns:p14="http://schemas.microsoft.com/office/powerpoint/2010/main" val="3612368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https://ai.meta.com/blog/when-to-fine-tune-llms-vs-other-techniques/</a:t>
            </a:r>
          </a:p>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8</a:t>
            </a:fld>
            <a:endParaRPr lang="en-US"/>
          </a:p>
        </p:txBody>
      </p:sp>
    </p:spTree>
    <p:extLst>
      <p:ext uri="{BB962C8B-B14F-4D97-AF65-F5344CB8AC3E}">
        <p14:creationId xmlns:p14="http://schemas.microsoft.com/office/powerpoint/2010/main" val="1651784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https://ai.meta.com/blog/when-to-fine-tune-llms-vs-other-techniques/</a:t>
            </a:r>
          </a:p>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9</a:t>
            </a:fld>
            <a:endParaRPr lang="en-US"/>
          </a:p>
        </p:txBody>
      </p:sp>
    </p:spTree>
    <p:extLst>
      <p:ext uri="{BB962C8B-B14F-4D97-AF65-F5344CB8AC3E}">
        <p14:creationId xmlns:p14="http://schemas.microsoft.com/office/powerpoint/2010/main" val="2397614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https://ai.meta.com/blog/when-to-fine-tune-llms-vs-other-techniques/</a:t>
            </a:r>
          </a:p>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10</a:t>
            </a:fld>
            <a:endParaRPr lang="en-US"/>
          </a:p>
        </p:txBody>
      </p:sp>
    </p:spTree>
    <p:extLst>
      <p:ext uri="{BB962C8B-B14F-4D97-AF65-F5344CB8AC3E}">
        <p14:creationId xmlns:p14="http://schemas.microsoft.com/office/powerpoint/2010/main" val="8590207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https://platform.openai.com/docs/guides/fine-tuning/which-models-can-be-fine-tuned</a:t>
            </a:r>
          </a:p>
        </p:txBody>
      </p:sp>
      <p:sp>
        <p:nvSpPr>
          <p:cNvPr id="4" name="Slide Number Placeholder 3"/>
          <p:cNvSpPr>
            <a:spLocks noGrp="1"/>
          </p:cNvSpPr>
          <p:nvPr>
            <p:ph type="sldNum" sz="quarter" idx="5"/>
          </p:nvPr>
        </p:nvSpPr>
        <p:spPr/>
        <p:txBody>
          <a:bodyPr/>
          <a:lstStyle/>
          <a:p>
            <a:fld id="{5EE2CF44-2B13-41B4-A334-1CDF534EEBBF}" type="slidenum">
              <a:rPr lang="en-US" smtClean="0"/>
              <a:t>11</a:t>
            </a:fld>
            <a:endParaRPr lang="en-US"/>
          </a:p>
        </p:txBody>
      </p:sp>
    </p:spTree>
    <p:extLst>
      <p:ext uri="{BB962C8B-B14F-4D97-AF65-F5344CB8AC3E}">
        <p14:creationId xmlns:p14="http://schemas.microsoft.com/office/powerpoint/2010/main" val="128267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https://www.youtube.com/channel/UC35ZpwldGw7ZJ5R-2sLijzw</a:t>
            </a:r>
          </a:p>
        </p:txBody>
      </p:sp>
      <p:sp>
        <p:nvSpPr>
          <p:cNvPr id="4" name="Slide Number Placeholder 3"/>
          <p:cNvSpPr>
            <a:spLocks noGrp="1"/>
          </p:cNvSpPr>
          <p:nvPr>
            <p:ph type="sldNum" sz="quarter" idx="5"/>
          </p:nvPr>
        </p:nvSpPr>
        <p:spPr/>
        <p:txBody>
          <a:bodyPr/>
          <a:lstStyle/>
          <a:p>
            <a:fld id="{87B3A593-3E8F-4379-9F73-F236B8A380CB}" type="slidenum">
              <a:rPr lang="en-US" smtClean="0"/>
              <a:t>12</a:t>
            </a:fld>
            <a:endParaRPr lang="en-US"/>
          </a:p>
        </p:txBody>
      </p:sp>
    </p:spTree>
    <p:extLst>
      <p:ext uri="{BB962C8B-B14F-4D97-AF65-F5344CB8AC3E}">
        <p14:creationId xmlns:p14="http://schemas.microsoft.com/office/powerpoint/2010/main" val="4770859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8/8/2024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8/8/2024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8/8/2024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8/8/2024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8/8/2024</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8/8/2024</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CC0096-1860-4642-9CD2-0079EA5E7CD1}" type="datetimeFigureOut">
              <a:rPr lang="en-US" smtClean="0"/>
              <a:t>8/8/2024</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8/8/2024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8/8/2024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8/8/2024</a:t>
            </a:fld>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3124199"/>
            <a:ext cx="10363200" cy="2514601"/>
          </a:xfrm>
        </p:spPr>
        <p:txBody>
          <a:bodyPr>
            <a:normAutofit/>
          </a:bodyPr>
          <a:lstStyle/>
          <a:p>
            <a:r>
              <a:rPr lang="en-US" dirty="0"/>
              <a:t>Fine-Tuning</a:t>
            </a:r>
            <a:br>
              <a:rPr lang="en-US" dirty="0"/>
            </a:br>
            <a:r>
              <a:rPr lang="en-US" dirty="0"/>
              <a:t>Models</a:t>
            </a:r>
            <a:br>
              <a:rPr lang="en-US" dirty="0"/>
            </a:br>
            <a:r>
              <a:rPr lang="en-US" dirty="0"/>
              <a:t>Part 2</a:t>
            </a:r>
            <a:endParaRPr dirty="0"/>
          </a:p>
        </p:txBody>
      </p:sp>
      <p:pic>
        <p:nvPicPr>
          <p:cNvPr id="5" name="Picture 4">
            <a:extLst>
              <a:ext uri="{FF2B5EF4-FFF2-40B4-BE49-F238E27FC236}">
                <a16:creationId xmlns:a16="http://schemas.microsoft.com/office/drawing/2014/main" id="{46B1794F-67A6-D6E5-DBB7-4585D619069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3429000"/>
            <a:ext cx="1711037" cy="1711037"/>
          </a:xfrm>
          <a:prstGeom prst="rect">
            <a:avLst/>
          </a:prstGeom>
        </p:spPr>
      </p:pic>
    </p:spTree>
    <p:extLst>
      <p:ext uri="{BB962C8B-B14F-4D97-AF65-F5344CB8AC3E}">
        <p14:creationId xmlns:p14="http://schemas.microsoft.com/office/powerpoint/2010/main" val="24245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9A9F3-866A-2B4F-667A-E2381B7227D2}"/>
              </a:ext>
            </a:extLst>
          </p:cNvPr>
          <p:cNvSpPr>
            <a:spLocks noGrp="1"/>
          </p:cNvSpPr>
          <p:nvPr>
            <p:ph type="title"/>
          </p:nvPr>
        </p:nvSpPr>
        <p:spPr/>
        <p:txBody>
          <a:bodyPr/>
          <a:lstStyle/>
          <a:p>
            <a:r>
              <a:rPr lang="en-US" dirty="0"/>
              <a:t>New Tasks / Abilities</a:t>
            </a:r>
          </a:p>
        </p:txBody>
      </p:sp>
      <p:sp>
        <p:nvSpPr>
          <p:cNvPr id="3" name="Content Placeholder 2">
            <a:extLst>
              <a:ext uri="{FF2B5EF4-FFF2-40B4-BE49-F238E27FC236}">
                <a16:creationId xmlns:a16="http://schemas.microsoft.com/office/drawing/2014/main" id="{99076000-A885-E638-F212-9B3EE965C4FC}"/>
              </a:ext>
            </a:extLst>
          </p:cNvPr>
          <p:cNvSpPr>
            <a:spLocks noGrp="1"/>
          </p:cNvSpPr>
          <p:nvPr>
            <p:ph idx="1"/>
          </p:nvPr>
        </p:nvSpPr>
        <p:spPr/>
        <p:txBody>
          <a:bodyPr/>
          <a:lstStyle/>
          <a:p>
            <a:pPr marL="0" indent="0">
              <a:buNone/>
            </a:pPr>
            <a:r>
              <a:rPr lang="en-US" dirty="0"/>
              <a:t>Often, a new capability may be achieved via fine-tuning. Here are three possible examples:</a:t>
            </a:r>
          </a:p>
          <a:p>
            <a:pPr marL="0" indent="0">
              <a:buNone/>
            </a:pPr>
            <a:r>
              <a:rPr lang="en-US" dirty="0"/>
              <a:t>Fine-tuning an LLM to better use the context from a given retriever or ignore it entirely.</a:t>
            </a:r>
          </a:p>
          <a:p>
            <a:pPr marL="0" indent="0">
              <a:buNone/>
            </a:pPr>
            <a:r>
              <a:rPr lang="en-US" dirty="0"/>
              <a:t>Fine-tuning an LLM judge to evaluate other LLMs for metrics such as </a:t>
            </a:r>
            <a:r>
              <a:rPr lang="en-US" dirty="0" err="1"/>
              <a:t>groundedness</a:t>
            </a:r>
            <a:r>
              <a:rPr lang="en-US" dirty="0"/>
              <a:t>, compliance, or helpfulness.</a:t>
            </a:r>
          </a:p>
          <a:p>
            <a:pPr marL="0" indent="0">
              <a:buNone/>
            </a:pPr>
            <a:r>
              <a:rPr lang="en-US" dirty="0"/>
              <a:t>Fine-tuning an LLM to increase the context window.</a:t>
            </a:r>
          </a:p>
        </p:txBody>
      </p:sp>
    </p:spTree>
    <p:extLst>
      <p:ext uri="{BB962C8B-B14F-4D97-AF65-F5344CB8AC3E}">
        <p14:creationId xmlns:p14="http://schemas.microsoft.com/office/powerpoint/2010/main" val="4055387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D9E3217-9CB3-8F37-D33A-F4BDABC12FB8}"/>
              </a:ext>
            </a:extLst>
          </p:cNvPr>
          <p:cNvPicPr>
            <a:picLocks noChangeAspect="1"/>
          </p:cNvPicPr>
          <p:nvPr/>
        </p:nvPicPr>
        <p:blipFill>
          <a:blip r:embed="rId3"/>
          <a:stretch>
            <a:fillRect/>
          </a:stretch>
        </p:blipFill>
        <p:spPr>
          <a:xfrm>
            <a:off x="287329" y="1062102"/>
            <a:ext cx="11617343" cy="4733796"/>
          </a:xfrm>
          <a:prstGeom prst="rect">
            <a:avLst/>
          </a:prstGeom>
        </p:spPr>
      </p:pic>
    </p:spTree>
    <p:extLst>
      <p:ext uri="{BB962C8B-B14F-4D97-AF65-F5344CB8AC3E}">
        <p14:creationId xmlns:p14="http://schemas.microsoft.com/office/powerpoint/2010/main" val="16006318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DCE19AD-E41F-71AC-CBD0-0E00D68D4ADE}"/>
              </a:ext>
            </a:extLst>
          </p:cNvPr>
          <p:cNvGrpSpPr/>
          <p:nvPr/>
        </p:nvGrpSpPr>
        <p:grpSpPr>
          <a:xfrm>
            <a:off x="8250479" y="533195"/>
            <a:ext cx="3185201" cy="6199560"/>
            <a:chOff x="692083" y="319187"/>
            <a:chExt cx="3185201" cy="6199560"/>
          </a:xfrm>
        </p:grpSpPr>
        <p:pic>
          <p:nvPicPr>
            <p:cNvPr id="7" name="Picture 6">
              <a:extLst>
                <a:ext uri="{FF2B5EF4-FFF2-40B4-BE49-F238E27FC236}">
                  <a16:creationId xmlns:a16="http://schemas.microsoft.com/office/drawing/2014/main" id="{1A66923C-AD0E-0E7F-CDE5-A931C5811849}"/>
                </a:ext>
              </a:extLst>
            </p:cNvPr>
            <p:cNvPicPr>
              <a:picLocks noChangeAspect="1"/>
            </p:cNvPicPr>
            <p:nvPr/>
          </p:nvPicPr>
          <p:blipFill>
            <a:blip r:embed="rId3"/>
            <a:stretch>
              <a:fillRect/>
            </a:stretch>
          </p:blipFill>
          <p:spPr>
            <a:xfrm>
              <a:off x="1148777" y="319187"/>
              <a:ext cx="2271812" cy="1777031"/>
            </a:xfrm>
            <a:prstGeom prst="rect">
              <a:avLst/>
            </a:prstGeom>
          </p:spPr>
        </p:pic>
        <p:pic>
          <p:nvPicPr>
            <p:cNvPr id="9" name="Picture 8">
              <a:extLst>
                <a:ext uri="{FF2B5EF4-FFF2-40B4-BE49-F238E27FC236}">
                  <a16:creationId xmlns:a16="http://schemas.microsoft.com/office/drawing/2014/main" id="{880AE2DE-525D-1DAD-FDA5-656E28C65F1B}"/>
                </a:ext>
              </a:extLst>
            </p:cNvPr>
            <p:cNvPicPr>
              <a:picLocks noChangeAspect="1"/>
            </p:cNvPicPr>
            <p:nvPr/>
          </p:nvPicPr>
          <p:blipFill>
            <a:blip r:embed="rId4"/>
            <a:stretch>
              <a:fillRect/>
            </a:stretch>
          </p:blipFill>
          <p:spPr>
            <a:xfrm>
              <a:off x="692083" y="3333546"/>
              <a:ext cx="3185201" cy="3185201"/>
            </a:xfrm>
            <a:prstGeom prst="rect">
              <a:avLst/>
            </a:prstGeom>
          </p:spPr>
        </p:pic>
        <p:pic>
          <p:nvPicPr>
            <p:cNvPr id="11" name="Picture 10">
              <a:extLst>
                <a:ext uri="{FF2B5EF4-FFF2-40B4-BE49-F238E27FC236}">
                  <a16:creationId xmlns:a16="http://schemas.microsoft.com/office/drawing/2014/main" id="{499B1D99-3B59-4E51-DF00-E6FFFA1DDEF9}"/>
                </a:ext>
              </a:extLst>
            </p:cNvPr>
            <p:cNvPicPr>
              <a:picLocks noChangeAspect="1"/>
            </p:cNvPicPr>
            <p:nvPr/>
          </p:nvPicPr>
          <p:blipFill>
            <a:blip r:embed="rId5"/>
            <a:stretch>
              <a:fillRect/>
            </a:stretch>
          </p:blipFill>
          <p:spPr>
            <a:xfrm>
              <a:off x="1314626" y="2280259"/>
              <a:ext cx="1940115" cy="1829656"/>
            </a:xfrm>
            <a:prstGeom prst="rect">
              <a:avLst/>
            </a:prstGeom>
          </p:spPr>
        </p:pic>
      </p:grpSp>
      <p:pic>
        <p:nvPicPr>
          <p:cNvPr id="2" name="Picture 1">
            <a:extLst>
              <a:ext uri="{FF2B5EF4-FFF2-40B4-BE49-F238E27FC236}">
                <a16:creationId xmlns:a16="http://schemas.microsoft.com/office/drawing/2014/main" id="{D224438C-6BA8-9952-F67E-97904DBE5C0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76400" y="876300"/>
            <a:ext cx="5105400" cy="5105400"/>
          </a:xfrm>
          <a:prstGeom prst="rect">
            <a:avLst/>
          </a:prstGeom>
        </p:spPr>
      </p:pic>
    </p:spTree>
    <p:extLst>
      <p:ext uri="{BB962C8B-B14F-4D97-AF65-F5344CB8AC3E}">
        <p14:creationId xmlns:p14="http://schemas.microsoft.com/office/powerpoint/2010/main" val="14315463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0BC4E-C17E-25E4-1D43-0842D163EBFE}"/>
              </a:ext>
            </a:extLst>
          </p:cNvPr>
          <p:cNvSpPr>
            <a:spLocks noGrp="1"/>
          </p:cNvSpPr>
          <p:nvPr>
            <p:ph type="title"/>
          </p:nvPr>
        </p:nvSpPr>
        <p:spPr>
          <a:xfrm>
            <a:off x="1141413" y="161316"/>
            <a:ext cx="9905998" cy="1044912"/>
          </a:xfrm>
        </p:spPr>
        <p:txBody>
          <a:bodyPr/>
          <a:lstStyle/>
          <a:p>
            <a:r>
              <a:rPr lang="en-US" dirty="0"/>
              <a:t>Membership has its privileges</a:t>
            </a:r>
          </a:p>
        </p:txBody>
      </p:sp>
      <p:pic>
        <p:nvPicPr>
          <p:cNvPr id="6" name="Picture 5">
            <a:extLst>
              <a:ext uri="{FF2B5EF4-FFF2-40B4-BE49-F238E27FC236}">
                <a16:creationId xmlns:a16="http://schemas.microsoft.com/office/drawing/2014/main" id="{914CE65A-EF34-64F7-95BD-713ECE7436AF}"/>
              </a:ext>
            </a:extLst>
          </p:cNvPr>
          <p:cNvPicPr>
            <a:picLocks noChangeAspect="1"/>
          </p:cNvPicPr>
          <p:nvPr/>
        </p:nvPicPr>
        <p:blipFill>
          <a:blip r:embed="rId3"/>
          <a:stretch>
            <a:fillRect/>
          </a:stretch>
        </p:blipFill>
        <p:spPr>
          <a:xfrm>
            <a:off x="2417762" y="1295401"/>
            <a:ext cx="7353300" cy="3359494"/>
          </a:xfrm>
          <a:prstGeom prst="rect">
            <a:avLst/>
          </a:prstGeom>
        </p:spPr>
      </p:pic>
      <p:pic>
        <p:nvPicPr>
          <p:cNvPr id="5" name="Picture 4">
            <a:extLst>
              <a:ext uri="{FF2B5EF4-FFF2-40B4-BE49-F238E27FC236}">
                <a16:creationId xmlns:a16="http://schemas.microsoft.com/office/drawing/2014/main" id="{0E4F107F-10A0-5DE5-FC11-D19FC327D10E}"/>
              </a:ext>
            </a:extLst>
          </p:cNvPr>
          <p:cNvPicPr>
            <a:picLocks noChangeAspect="1"/>
          </p:cNvPicPr>
          <p:nvPr/>
        </p:nvPicPr>
        <p:blipFill>
          <a:blip r:embed="rId4"/>
          <a:stretch>
            <a:fillRect/>
          </a:stretch>
        </p:blipFill>
        <p:spPr>
          <a:xfrm>
            <a:off x="1837269" y="4791922"/>
            <a:ext cx="8514286" cy="1904762"/>
          </a:xfrm>
          <a:prstGeom prst="rect">
            <a:avLst/>
          </a:prstGeom>
        </p:spPr>
      </p:pic>
    </p:spTree>
    <p:extLst>
      <p:ext uri="{BB962C8B-B14F-4D97-AF65-F5344CB8AC3E}">
        <p14:creationId xmlns:p14="http://schemas.microsoft.com/office/powerpoint/2010/main" val="2920443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64E9F8-31BB-31FA-5596-9C1E94AAC8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9225" y="1284514"/>
            <a:ext cx="9353550" cy="5344886"/>
          </a:xfrm>
          <a:prstGeom prst="rect">
            <a:avLst/>
          </a:prstGeom>
        </p:spPr>
      </p:pic>
      <p:sp>
        <p:nvSpPr>
          <p:cNvPr id="5" name="Title 4">
            <a:extLst>
              <a:ext uri="{FF2B5EF4-FFF2-40B4-BE49-F238E27FC236}">
                <a16:creationId xmlns:a16="http://schemas.microsoft.com/office/drawing/2014/main" id="{EDBAB5D9-72C1-1A4E-C34E-F55A407273BC}"/>
              </a:ext>
            </a:extLst>
          </p:cNvPr>
          <p:cNvSpPr>
            <a:spLocks noGrp="1"/>
          </p:cNvSpPr>
          <p:nvPr>
            <p:ph type="title"/>
          </p:nvPr>
        </p:nvSpPr>
        <p:spPr>
          <a:xfrm>
            <a:off x="1524000" y="457200"/>
            <a:ext cx="9144000" cy="685800"/>
          </a:xfrm>
        </p:spPr>
        <p:txBody>
          <a:bodyPr/>
          <a:lstStyle/>
          <a:p>
            <a:r>
              <a:rPr lang="en-US" dirty="0"/>
              <a:t>https://www.youtube.com/@AINewsFresh</a:t>
            </a:r>
          </a:p>
        </p:txBody>
      </p:sp>
    </p:spTree>
    <p:extLst>
      <p:ext uri="{BB962C8B-B14F-4D97-AF65-F5344CB8AC3E}">
        <p14:creationId xmlns:p14="http://schemas.microsoft.com/office/powerpoint/2010/main" val="3739535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BF2A1C-A592-3ACA-C775-916164BCEF00}"/>
              </a:ext>
            </a:extLst>
          </p:cNvPr>
          <p:cNvSpPr>
            <a:spLocks noGrp="1"/>
          </p:cNvSpPr>
          <p:nvPr>
            <p:ph type="title"/>
          </p:nvPr>
        </p:nvSpPr>
        <p:spPr/>
        <p:txBody>
          <a:bodyPr/>
          <a:lstStyle/>
          <a:p>
            <a:r>
              <a:rPr lang="en-US" dirty="0"/>
              <a:t>Preparing </a:t>
            </a:r>
            <a:br>
              <a:rPr lang="en-US" dirty="0"/>
            </a:br>
            <a:r>
              <a:rPr lang="en-US" dirty="0"/>
              <a:t>Training Data</a:t>
            </a:r>
          </a:p>
        </p:txBody>
      </p:sp>
    </p:spTree>
    <p:extLst>
      <p:ext uri="{BB962C8B-B14F-4D97-AF65-F5344CB8AC3E}">
        <p14:creationId xmlns:p14="http://schemas.microsoft.com/office/powerpoint/2010/main" val="9528481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0FC735-D9F0-A8F8-D398-FDEC64FDB004}"/>
              </a:ext>
            </a:extLst>
          </p:cNvPr>
          <p:cNvPicPr>
            <a:picLocks noChangeAspect="1"/>
          </p:cNvPicPr>
          <p:nvPr/>
        </p:nvPicPr>
        <p:blipFill>
          <a:blip r:embed="rId3"/>
          <a:stretch>
            <a:fillRect/>
          </a:stretch>
        </p:blipFill>
        <p:spPr>
          <a:xfrm>
            <a:off x="356364" y="1652690"/>
            <a:ext cx="11479272" cy="3552619"/>
          </a:xfrm>
          <a:prstGeom prst="rect">
            <a:avLst/>
          </a:prstGeom>
        </p:spPr>
      </p:pic>
    </p:spTree>
    <p:extLst>
      <p:ext uri="{BB962C8B-B14F-4D97-AF65-F5344CB8AC3E}">
        <p14:creationId xmlns:p14="http://schemas.microsoft.com/office/powerpoint/2010/main" val="3875985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F0AE0-5BD1-210B-C5AB-9CC0A7CFE0D4}"/>
              </a:ext>
            </a:extLst>
          </p:cNvPr>
          <p:cNvSpPr>
            <a:spLocks noGrp="1"/>
          </p:cNvSpPr>
          <p:nvPr>
            <p:ph type="title"/>
          </p:nvPr>
        </p:nvSpPr>
        <p:spPr/>
        <p:txBody>
          <a:bodyPr/>
          <a:lstStyle/>
          <a:p>
            <a:r>
              <a:rPr lang="en-US" dirty="0"/>
              <a:t>Quality vs Quantity</a:t>
            </a:r>
          </a:p>
        </p:txBody>
      </p:sp>
      <p:sp>
        <p:nvSpPr>
          <p:cNvPr id="3" name="Content Placeholder 2">
            <a:extLst>
              <a:ext uri="{FF2B5EF4-FFF2-40B4-BE49-F238E27FC236}">
                <a16:creationId xmlns:a16="http://schemas.microsoft.com/office/drawing/2014/main" id="{D917CC64-51D2-614F-6FBA-22F637FA9FD7}"/>
              </a:ext>
            </a:extLst>
          </p:cNvPr>
          <p:cNvSpPr>
            <a:spLocks noGrp="1"/>
          </p:cNvSpPr>
          <p:nvPr>
            <p:ph idx="1"/>
          </p:nvPr>
        </p:nvSpPr>
        <p:spPr>
          <a:xfrm>
            <a:off x="1524000" y="1828800"/>
            <a:ext cx="9144000" cy="4876800"/>
          </a:xfrm>
        </p:spPr>
        <p:txBody>
          <a:bodyPr>
            <a:normAutofit/>
          </a:bodyPr>
          <a:lstStyle/>
          <a:p>
            <a:pPr marL="0" indent="0">
              <a:buNone/>
            </a:pPr>
            <a:r>
              <a:rPr lang="en-US" dirty="0"/>
              <a:t>Quality is more important than quantity—i.e., it’s better to have a small set of high-quality data, rather than a large set of low-quality data. </a:t>
            </a:r>
          </a:p>
          <a:p>
            <a:pPr marL="0" indent="0">
              <a:buNone/>
            </a:pPr>
            <a:endParaRPr lang="en-US" dirty="0"/>
          </a:p>
          <a:p>
            <a:pPr marL="0" indent="0">
              <a:buNone/>
            </a:pPr>
            <a:r>
              <a:rPr lang="en-US" dirty="0"/>
              <a:t>Key principles of quality are consistent annotation, free from errors, mislabeled data, noisy input/outputs, and a representative distribution as compared to the population. </a:t>
            </a:r>
          </a:p>
          <a:p>
            <a:pPr marL="0" indent="0">
              <a:buNone/>
            </a:pPr>
            <a:endParaRPr lang="en-US" dirty="0"/>
          </a:p>
          <a:p>
            <a:pPr marL="0" indent="0">
              <a:buNone/>
            </a:pPr>
            <a:r>
              <a:rPr lang="en-US" dirty="0"/>
              <a:t>A few thousand curated examples of good data will have better performance than a 50K machine-generated dataset when fine-tuning. </a:t>
            </a:r>
          </a:p>
          <a:p>
            <a:pPr marL="0" indent="0">
              <a:buNone/>
            </a:pPr>
            <a:endParaRPr lang="en-US" dirty="0"/>
          </a:p>
          <a:p>
            <a:pPr marL="0" indent="0">
              <a:buNone/>
            </a:pPr>
            <a:r>
              <a:rPr lang="en-US" dirty="0"/>
              <a:t>OpenAI fine-tuning documentation suggests even a 50- to 100-example dataset can potentially make a difference.</a:t>
            </a:r>
          </a:p>
        </p:txBody>
      </p:sp>
    </p:spTree>
    <p:extLst>
      <p:ext uri="{BB962C8B-B14F-4D97-AF65-F5344CB8AC3E}">
        <p14:creationId xmlns:p14="http://schemas.microsoft.com/office/powerpoint/2010/main" val="1224218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51850-449A-57F6-046D-F372EFC2F47D}"/>
              </a:ext>
            </a:extLst>
          </p:cNvPr>
          <p:cNvSpPr>
            <a:spLocks noGrp="1"/>
          </p:cNvSpPr>
          <p:nvPr>
            <p:ph type="title"/>
          </p:nvPr>
        </p:nvSpPr>
        <p:spPr/>
        <p:txBody>
          <a:bodyPr/>
          <a:lstStyle/>
          <a:p>
            <a:r>
              <a:rPr lang="en-US" dirty="0"/>
              <a:t>Tougher Tasks Need More Data</a:t>
            </a:r>
          </a:p>
        </p:txBody>
      </p:sp>
      <p:sp>
        <p:nvSpPr>
          <p:cNvPr id="3" name="Content Placeholder 2">
            <a:extLst>
              <a:ext uri="{FF2B5EF4-FFF2-40B4-BE49-F238E27FC236}">
                <a16:creationId xmlns:a16="http://schemas.microsoft.com/office/drawing/2014/main" id="{46B144AC-2B9A-9E67-7711-F23AE58F6C17}"/>
              </a:ext>
            </a:extLst>
          </p:cNvPr>
          <p:cNvSpPr>
            <a:spLocks noGrp="1"/>
          </p:cNvSpPr>
          <p:nvPr>
            <p:ph idx="1"/>
          </p:nvPr>
        </p:nvSpPr>
        <p:spPr/>
        <p:txBody>
          <a:bodyPr/>
          <a:lstStyle/>
          <a:p>
            <a:pPr marL="0" indent="0">
              <a:buNone/>
            </a:pPr>
            <a:r>
              <a:rPr lang="en-US" dirty="0"/>
              <a:t> Relatively tougher tasks such as text generation and summarization are harder to fine-tune and will require more data than easier tasks such as classification and entity extraction. </a:t>
            </a:r>
          </a:p>
          <a:p>
            <a:pPr marL="0" indent="0">
              <a:buNone/>
            </a:pPr>
            <a:endParaRPr lang="en-US" dirty="0"/>
          </a:p>
          <a:p>
            <a:pPr marL="0" indent="0">
              <a:buNone/>
            </a:pPr>
            <a:r>
              <a:rPr lang="en-US" dirty="0"/>
              <a:t>“Tougher” here can mean multiple things: more tokens in the output, higher order human ability required, multiple correct answers.</a:t>
            </a:r>
          </a:p>
        </p:txBody>
      </p:sp>
    </p:spTree>
    <p:extLst>
      <p:ext uri="{BB962C8B-B14F-4D97-AF65-F5344CB8AC3E}">
        <p14:creationId xmlns:p14="http://schemas.microsoft.com/office/powerpoint/2010/main" val="34344467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0DEBE03-5F6C-F9A3-0BD0-30383F427E1E}"/>
              </a:ext>
            </a:extLst>
          </p:cNvPr>
          <p:cNvPicPr>
            <a:picLocks noChangeAspect="1"/>
          </p:cNvPicPr>
          <p:nvPr/>
        </p:nvPicPr>
        <p:blipFill>
          <a:blip r:embed="rId3"/>
          <a:stretch>
            <a:fillRect/>
          </a:stretch>
        </p:blipFill>
        <p:spPr>
          <a:xfrm>
            <a:off x="1488927" y="1828737"/>
            <a:ext cx="9214145" cy="3200526"/>
          </a:xfrm>
          <a:prstGeom prst="rect">
            <a:avLst/>
          </a:prstGeom>
        </p:spPr>
      </p:pic>
    </p:spTree>
    <p:extLst>
      <p:ext uri="{BB962C8B-B14F-4D97-AF65-F5344CB8AC3E}">
        <p14:creationId xmlns:p14="http://schemas.microsoft.com/office/powerpoint/2010/main" val="1889837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AE99D-C1DA-0A05-393C-535F37AF2759}"/>
              </a:ext>
            </a:extLst>
          </p:cNvPr>
          <p:cNvSpPr>
            <a:spLocks noGrp="1"/>
          </p:cNvSpPr>
          <p:nvPr>
            <p:ph type="title"/>
          </p:nvPr>
        </p:nvSpPr>
        <p:spPr/>
        <p:txBody>
          <a:bodyPr/>
          <a:lstStyle/>
          <a:p>
            <a:r>
              <a:rPr lang="en-US" dirty="0"/>
              <a:t>What We Will Cover</a:t>
            </a:r>
          </a:p>
        </p:txBody>
      </p:sp>
      <p:sp>
        <p:nvSpPr>
          <p:cNvPr id="3" name="Content Placeholder 2">
            <a:extLst>
              <a:ext uri="{FF2B5EF4-FFF2-40B4-BE49-F238E27FC236}">
                <a16:creationId xmlns:a16="http://schemas.microsoft.com/office/drawing/2014/main" id="{C1F66351-4E56-49A3-D7AF-45D384C19D98}"/>
              </a:ext>
            </a:extLst>
          </p:cNvPr>
          <p:cNvSpPr>
            <a:spLocks noGrp="1"/>
          </p:cNvSpPr>
          <p:nvPr>
            <p:ph sz="half" idx="1"/>
          </p:nvPr>
        </p:nvSpPr>
        <p:spPr>
          <a:xfrm>
            <a:off x="381000" y="1901825"/>
            <a:ext cx="5638800" cy="4270375"/>
          </a:xfrm>
        </p:spPr>
        <p:txBody>
          <a:bodyPr>
            <a:normAutofit fontScale="77500" lnSpcReduction="20000"/>
          </a:bodyPr>
          <a:lstStyle/>
          <a:p>
            <a:r>
              <a:rPr lang="en-US" sz="4000" strike="sngStrike" dirty="0"/>
              <a:t>Understanding Pre-Training</a:t>
            </a:r>
          </a:p>
          <a:p>
            <a:r>
              <a:rPr lang="en-US" sz="4000" strike="sngStrike" dirty="0"/>
              <a:t>Understanding Fine-Tuning</a:t>
            </a:r>
          </a:p>
          <a:p>
            <a:r>
              <a:rPr lang="en-US" sz="4000" dirty="0"/>
              <a:t>When to Use Fine-Tuning </a:t>
            </a:r>
          </a:p>
          <a:p>
            <a:r>
              <a:rPr lang="en-US" sz="4000" dirty="0"/>
              <a:t>Preparing Training Data</a:t>
            </a:r>
          </a:p>
          <a:p>
            <a:r>
              <a:rPr lang="en-US" sz="4000" dirty="0"/>
              <a:t>Cost Calculations</a:t>
            </a:r>
          </a:p>
          <a:p>
            <a:r>
              <a:rPr lang="en-US" sz="4000" dirty="0"/>
              <a:t>Train / Test Split</a:t>
            </a:r>
          </a:p>
          <a:p>
            <a:r>
              <a:rPr lang="en-US" sz="4000" dirty="0"/>
              <a:t>Creating Fine-Tuning Jobs</a:t>
            </a:r>
          </a:p>
          <a:p>
            <a:endParaRPr lang="en-US" sz="4000" dirty="0"/>
          </a:p>
          <a:p>
            <a:endParaRPr lang="en-US" sz="4000" dirty="0"/>
          </a:p>
          <a:p>
            <a:endParaRPr lang="en-US" sz="4000" dirty="0"/>
          </a:p>
          <a:p>
            <a:endParaRPr lang="en-US" sz="4000" dirty="0"/>
          </a:p>
          <a:p>
            <a:endParaRPr lang="en-US" sz="4000" dirty="0"/>
          </a:p>
        </p:txBody>
      </p:sp>
      <p:sp>
        <p:nvSpPr>
          <p:cNvPr id="4" name="Content Placeholder 3">
            <a:extLst>
              <a:ext uri="{FF2B5EF4-FFF2-40B4-BE49-F238E27FC236}">
                <a16:creationId xmlns:a16="http://schemas.microsoft.com/office/drawing/2014/main" id="{65C8C160-FF0E-F5F3-FD0D-4DF79C295476}"/>
              </a:ext>
            </a:extLst>
          </p:cNvPr>
          <p:cNvSpPr>
            <a:spLocks noGrp="1"/>
          </p:cNvSpPr>
          <p:nvPr>
            <p:ph sz="half" idx="2"/>
          </p:nvPr>
        </p:nvSpPr>
        <p:spPr>
          <a:xfrm>
            <a:off x="6477000" y="1901825"/>
            <a:ext cx="5486400" cy="4270375"/>
          </a:xfrm>
        </p:spPr>
        <p:txBody>
          <a:bodyPr>
            <a:normAutofit fontScale="77500" lnSpcReduction="20000"/>
          </a:bodyPr>
          <a:lstStyle/>
          <a:p>
            <a:r>
              <a:rPr lang="en-US" sz="4000" dirty="0"/>
              <a:t>Analyzing the Training Metrics</a:t>
            </a:r>
          </a:p>
          <a:p>
            <a:r>
              <a:rPr lang="en-US" sz="4000" dirty="0"/>
              <a:t>Exploring Fine-Tuning Jobs</a:t>
            </a:r>
          </a:p>
          <a:p>
            <a:r>
              <a:rPr lang="en-US" sz="4000" dirty="0"/>
              <a:t>Understanding Checkpoints</a:t>
            </a:r>
          </a:p>
          <a:p>
            <a:r>
              <a:rPr lang="en-US" sz="4000" dirty="0"/>
              <a:t>Exploring Fine-Tuning Events</a:t>
            </a:r>
          </a:p>
          <a:p>
            <a:r>
              <a:rPr lang="en-US" sz="4000" dirty="0"/>
              <a:t>Using Fine-Tuned Models</a:t>
            </a:r>
          </a:p>
          <a:p>
            <a:r>
              <a:rPr lang="en-US" sz="4000" dirty="0"/>
              <a:t>Fine-Tuning Use Cases</a:t>
            </a:r>
          </a:p>
          <a:p>
            <a:r>
              <a:rPr lang="en-US" sz="4000" dirty="0"/>
              <a:t>Integrations</a:t>
            </a:r>
          </a:p>
          <a:p>
            <a:endParaRPr lang="en-US" dirty="0"/>
          </a:p>
        </p:txBody>
      </p:sp>
    </p:spTree>
    <p:extLst>
      <p:ext uri="{BB962C8B-B14F-4D97-AF65-F5344CB8AC3E}">
        <p14:creationId xmlns:p14="http://schemas.microsoft.com/office/powerpoint/2010/main" val="39670079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F1719-FA00-52DE-EE88-85B519AC99FC}"/>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59830338-98BA-157C-AE71-AB789052EC34}"/>
              </a:ext>
            </a:extLst>
          </p:cNvPr>
          <p:cNvSpPr>
            <a:spLocks noGrp="1"/>
          </p:cNvSpPr>
          <p:nvPr>
            <p:ph idx="1"/>
          </p:nvPr>
        </p:nvSpPr>
        <p:spPr/>
        <p:txBody>
          <a:bodyPr/>
          <a:lstStyle/>
          <a:p>
            <a:pPr marL="0" indent="0">
              <a:buNone/>
            </a:pPr>
            <a:r>
              <a:rPr lang="en-US" dirty="0"/>
              <a:t>Since data collection is expensive, it’s recommended to use the following strategies to get more sample efficiency and cost reduction:</a:t>
            </a:r>
            <a:br>
              <a:rPr lang="en-US" dirty="0"/>
            </a:br>
            <a:endParaRPr lang="en-US" dirty="0"/>
          </a:p>
          <a:p>
            <a:r>
              <a:rPr lang="en-US" dirty="0"/>
              <a:t>Observe failure modes: Observe examples where the previous LLM capability fails and add examples targeting those failure modes.</a:t>
            </a:r>
            <a:br>
              <a:rPr lang="en-US" dirty="0"/>
            </a:br>
            <a:endParaRPr lang="en-US" dirty="0"/>
          </a:p>
          <a:p>
            <a:r>
              <a:rPr lang="en-US" dirty="0"/>
              <a:t>Human in the loop: This is a cheaper way to scale data labeling. Use LLM automation to generate a base response, which can be used by human annotators to label in less time.</a:t>
            </a:r>
          </a:p>
        </p:txBody>
      </p:sp>
    </p:spTree>
    <p:extLst>
      <p:ext uri="{BB962C8B-B14F-4D97-AF65-F5344CB8AC3E}">
        <p14:creationId xmlns:p14="http://schemas.microsoft.com/office/powerpoint/2010/main" val="278413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54813FC-F8D9-9F93-ED31-2623D7321655}"/>
              </a:ext>
            </a:extLst>
          </p:cNvPr>
          <p:cNvPicPr>
            <a:picLocks noChangeAspect="1"/>
          </p:cNvPicPr>
          <p:nvPr/>
        </p:nvPicPr>
        <p:blipFill>
          <a:blip r:embed="rId3"/>
          <a:stretch>
            <a:fillRect/>
          </a:stretch>
        </p:blipFill>
        <p:spPr>
          <a:xfrm>
            <a:off x="1347575" y="304800"/>
            <a:ext cx="9496849" cy="3855863"/>
          </a:xfrm>
          <a:prstGeom prst="rect">
            <a:avLst/>
          </a:prstGeom>
        </p:spPr>
      </p:pic>
      <p:pic>
        <p:nvPicPr>
          <p:cNvPr id="7" name="Picture 6">
            <a:extLst>
              <a:ext uri="{FF2B5EF4-FFF2-40B4-BE49-F238E27FC236}">
                <a16:creationId xmlns:a16="http://schemas.microsoft.com/office/drawing/2014/main" id="{79953D68-9929-5720-FBF1-3106A1F9F98B}"/>
              </a:ext>
            </a:extLst>
          </p:cNvPr>
          <p:cNvPicPr>
            <a:picLocks noChangeAspect="1"/>
          </p:cNvPicPr>
          <p:nvPr/>
        </p:nvPicPr>
        <p:blipFill>
          <a:blip r:embed="rId4"/>
          <a:stretch>
            <a:fillRect/>
          </a:stretch>
        </p:blipFill>
        <p:spPr>
          <a:xfrm>
            <a:off x="2077375" y="4343400"/>
            <a:ext cx="8037250" cy="2133600"/>
          </a:xfrm>
          <a:prstGeom prst="rect">
            <a:avLst/>
          </a:prstGeom>
        </p:spPr>
      </p:pic>
    </p:spTree>
    <p:extLst>
      <p:ext uri="{BB962C8B-B14F-4D97-AF65-F5344CB8AC3E}">
        <p14:creationId xmlns:p14="http://schemas.microsoft.com/office/powerpoint/2010/main" val="20354835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1D47E-6614-936D-7211-63867E00BB12}"/>
              </a:ext>
            </a:extLst>
          </p:cNvPr>
          <p:cNvSpPr>
            <a:spLocks noGrp="1"/>
          </p:cNvSpPr>
          <p:nvPr>
            <p:ph type="title"/>
          </p:nvPr>
        </p:nvSpPr>
        <p:spPr>
          <a:xfrm>
            <a:off x="1524000" y="0"/>
            <a:ext cx="9144000" cy="609600"/>
          </a:xfrm>
        </p:spPr>
        <p:txBody>
          <a:bodyPr/>
          <a:lstStyle/>
          <a:p>
            <a:r>
              <a:rPr lang="en-US" dirty="0"/>
              <a:t>Best Practices</a:t>
            </a:r>
          </a:p>
        </p:txBody>
      </p:sp>
      <p:sp>
        <p:nvSpPr>
          <p:cNvPr id="3" name="Content Placeholder 2">
            <a:extLst>
              <a:ext uri="{FF2B5EF4-FFF2-40B4-BE49-F238E27FC236}">
                <a16:creationId xmlns:a16="http://schemas.microsoft.com/office/drawing/2014/main" id="{9E0DF608-F9DA-243D-A918-261C59E196E2}"/>
              </a:ext>
            </a:extLst>
          </p:cNvPr>
          <p:cNvSpPr>
            <a:spLocks noGrp="1"/>
          </p:cNvSpPr>
          <p:nvPr>
            <p:ph idx="1"/>
          </p:nvPr>
        </p:nvSpPr>
        <p:spPr>
          <a:xfrm>
            <a:off x="1524000" y="685800"/>
            <a:ext cx="10515600" cy="5867400"/>
          </a:xfrm>
        </p:spPr>
        <p:txBody>
          <a:bodyPr>
            <a:normAutofit lnSpcReduction="10000"/>
          </a:bodyPr>
          <a:lstStyle/>
          <a:p>
            <a:r>
              <a:rPr lang="en-US" b="1" dirty="0"/>
              <a:t>Evaluate your dataset for bad outputs: </a:t>
            </a:r>
            <a:br>
              <a:rPr lang="en-US" dirty="0"/>
            </a:br>
            <a:r>
              <a:rPr lang="en-US" dirty="0"/>
              <a:t>If the model still isn’t good at certain aspects, add training examples that directly show the model how to do these aspects correctly. </a:t>
            </a:r>
            <a:br>
              <a:rPr lang="en-US" dirty="0"/>
            </a:br>
            <a:br>
              <a:rPr lang="en-US" dirty="0"/>
            </a:br>
            <a:r>
              <a:rPr lang="en-US" dirty="0"/>
              <a:t>If your model has grammar, logic, or style issues, check if your data has any of the same issues. For instance, if the model now says, “I will schedule this meeting for you” (when it shouldn’t), see if existing examples teach the model to say it can do new things that it can’t do.</a:t>
            </a:r>
          </a:p>
          <a:p>
            <a:r>
              <a:rPr lang="en-US" b="1" dirty="0"/>
              <a:t>Scrutinize balance of positive/negative class: </a:t>
            </a:r>
            <a:br>
              <a:rPr lang="en-US" dirty="0"/>
            </a:br>
            <a:r>
              <a:rPr lang="en-US" dirty="0"/>
              <a:t>If 60% of the assistant responses in the data says, “I cannot answer this,” but at inference time only 5% of responses should say that, you will likely get an overabundance of refusals.</a:t>
            </a:r>
          </a:p>
          <a:p>
            <a:r>
              <a:rPr lang="en-US" b="1" dirty="0"/>
              <a:t>Exhaustiveness and Consistency: </a:t>
            </a:r>
            <a:br>
              <a:rPr lang="en-US" dirty="0"/>
            </a:br>
            <a:r>
              <a:rPr lang="en-US" dirty="0"/>
              <a:t>Make sure your training examples contain all of the information needed for the response. If we want the model to compliment a user based on their personal traits and a training example includes assistant compliments for traits not found in the preceding conversation, the model may learn to hallucinate information. </a:t>
            </a:r>
            <a:br>
              <a:rPr lang="en-US" dirty="0"/>
            </a:br>
            <a:br>
              <a:rPr lang="en-US" dirty="0"/>
            </a:br>
            <a:r>
              <a:rPr lang="en-US" dirty="0"/>
              <a:t>Make sure all of your training examples are in the same format, as expected for inference. Look at the agreement and consistency in the training examples. If multiple people created the training data, it’s likely that model performance will be limited by the level of agreement and consistency between people. For instance, in a text extraction task, if people only agreed on 70% of extracted snippets, the model would likely not be able to do better than this.</a:t>
            </a:r>
          </a:p>
        </p:txBody>
      </p:sp>
    </p:spTree>
    <p:extLst>
      <p:ext uri="{BB962C8B-B14F-4D97-AF65-F5344CB8AC3E}">
        <p14:creationId xmlns:p14="http://schemas.microsoft.com/office/powerpoint/2010/main" val="28519610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783A5-16D2-1ECB-A2CD-C0181550183F}"/>
              </a:ext>
            </a:extLst>
          </p:cNvPr>
          <p:cNvSpPr>
            <a:spLocks noGrp="1"/>
          </p:cNvSpPr>
          <p:nvPr>
            <p:ph type="title"/>
          </p:nvPr>
        </p:nvSpPr>
        <p:spPr>
          <a:xfrm>
            <a:off x="1524000" y="523935"/>
            <a:ext cx="9144000" cy="914400"/>
          </a:xfrm>
        </p:spPr>
        <p:txBody>
          <a:bodyPr/>
          <a:lstStyle/>
          <a:p>
            <a:r>
              <a:rPr lang="en-US" dirty="0"/>
              <a:t>Example Format: GPT Models</a:t>
            </a:r>
          </a:p>
        </p:txBody>
      </p:sp>
      <p:sp>
        <p:nvSpPr>
          <p:cNvPr id="6" name="TextBox 5">
            <a:extLst>
              <a:ext uri="{FF2B5EF4-FFF2-40B4-BE49-F238E27FC236}">
                <a16:creationId xmlns:a16="http://schemas.microsoft.com/office/drawing/2014/main" id="{7CEEC59B-B8F0-CD03-BDAD-D164CD4675F1}"/>
              </a:ext>
            </a:extLst>
          </p:cNvPr>
          <p:cNvSpPr txBox="1"/>
          <p:nvPr/>
        </p:nvSpPr>
        <p:spPr>
          <a:xfrm>
            <a:off x="76200" y="1828800"/>
            <a:ext cx="12039600" cy="4524315"/>
          </a:xfrm>
          <a:prstGeom prst="rect">
            <a:avLst/>
          </a:prstGeom>
          <a:noFill/>
        </p:spPr>
        <p:txBody>
          <a:bodyPr wrap="square">
            <a:spAutoFit/>
          </a:bodyPr>
          <a:lstStyle/>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"messages"</a:t>
            </a:r>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a:t>
            </a:r>
            <a:r>
              <a:rPr lang="en-US" dirty="0">
                <a:solidFill>
                  <a:srgbClr val="CE9178"/>
                </a:solidFill>
                <a:highlight>
                  <a:srgbClr val="000000"/>
                </a:highlight>
                <a:latin typeface="Consolas" panose="020B0609020204030204" pitchFamily="49" charset="0"/>
              </a:rPr>
              <a:t>role</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4"/>
                </a:solidFill>
                <a:effectLst/>
                <a:highlight>
                  <a:srgbClr val="000000"/>
                </a:highlight>
                <a:latin typeface="Consolas" panose="020B0609020204030204" pitchFamily="49" charset="0"/>
              </a:rPr>
              <a:t>system</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4"/>
                </a:solidFill>
                <a:effectLst/>
                <a:highlight>
                  <a:srgbClr val="000000"/>
                </a:highlight>
                <a:latin typeface="Consolas" panose="020B0609020204030204" pitchFamily="49" charset="0"/>
              </a:rPr>
              <a:t>Marv is a factual chatbot that is also sarcastic.</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a:t>
            </a:r>
            <a:r>
              <a:rPr lang="en-US" dirty="0">
                <a:solidFill>
                  <a:srgbClr val="CE9178"/>
                </a:solidFill>
                <a:highlight>
                  <a:srgbClr val="000000"/>
                </a:highlight>
                <a:latin typeface="Consolas" panose="020B0609020204030204" pitchFamily="49" charset="0"/>
              </a:rPr>
              <a:t>role</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1"/>
                </a:solidFill>
                <a:effectLst/>
                <a:highlight>
                  <a:srgbClr val="000000"/>
                </a:highlight>
                <a:latin typeface="Consolas" panose="020B0609020204030204" pitchFamily="49" charset="0"/>
              </a:rPr>
              <a:t>user</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1"/>
                </a:solidFill>
                <a:effectLst/>
                <a:highlight>
                  <a:srgbClr val="000000"/>
                </a:highlight>
                <a:latin typeface="Consolas" panose="020B0609020204030204" pitchFamily="49" charset="0"/>
              </a:rPr>
              <a:t>What's the capital of France?</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a:t>
            </a:r>
            <a:r>
              <a:rPr lang="en-US" dirty="0">
                <a:solidFill>
                  <a:srgbClr val="CE9178"/>
                </a:solidFill>
                <a:highlight>
                  <a:srgbClr val="000000"/>
                </a:highlight>
                <a:latin typeface="Consolas" panose="020B0609020204030204" pitchFamily="49" charset="0"/>
              </a:rPr>
              <a:t>role</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5"/>
                </a:solidFill>
                <a:effectLst/>
                <a:highlight>
                  <a:srgbClr val="000000"/>
                </a:highlight>
                <a:latin typeface="Consolas" panose="020B0609020204030204" pitchFamily="49" charset="0"/>
              </a:rPr>
              <a:t>assistant</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5"/>
                </a:solidFill>
                <a:effectLst/>
                <a:highlight>
                  <a:srgbClr val="000000"/>
                </a:highlight>
                <a:latin typeface="Consolas" panose="020B0609020204030204" pitchFamily="49" charset="0"/>
              </a:rPr>
              <a:t>Paris, as if everyone doesn't know that already.</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a:t>
            </a:r>
          </a:p>
          <a:p>
            <a:endParaRPr lang="en-US" dirty="0">
              <a:solidFill>
                <a:srgbClr val="CE9178"/>
              </a:solidFill>
              <a:highlight>
                <a:srgbClr val="000000"/>
              </a:highlight>
              <a:latin typeface="Consolas" panose="020B0609020204030204" pitchFamily="49" charset="0"/>
            </a:endParaRP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"messages"</a:t>
            </a:r>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4"/>
                </a:solidFill>
                <a:effectLst/>
                <a:highlight>
                  <a:srgbClr val="000000"/>
                </a:highlight>
                <a:latin typeface="Consolas" panose="020B0609020204030204" pitchFamily="49" charset="0"/>
              </a:rPr>
              <a:t>system</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4"/>
                </a:solidFill>
                <a:effectLst/>
                <a:highlight>
                  <a:srgbClr val="000000"/>
                </a:highlight>
                <a:latin typeface="Consolas" panose="020B0609020204030204" pitchFamily="49" charset="0"/>
              </a:rPr>
              <a:t>Marv is a factual chatbot that is also sarcastic.</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1"/>
                </a:solidFill>
                <a:effectLst/>
                <a:highlight>
                  <a:srgbClr val="000000"/>
                </a:highlight>
                <a:latin typeface="Consolas" panose="020B0609020204030204" pitchFamily="49" charset="0"/>
              </a:rPr>
              <a:t>user</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1"/>
                </a:solidFill>
                <a:effectLst/>
                <a:highlight>
                  <a:srgbClr val="000000"/>
                </a:highlight>
                <a:latin typeface="Consolas" panose="020B0609020204030204" pitchFamily="49" charset="0"/>
              </a:rPr>
              <a:t>Who wrote 'Romeo and Juliet'?</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5"/>
                </a:solidFill>
                <a:effectLst/>
                <a:highlight>
                  <a:srgbClr val="000000"/>
                </a:highlight>
                <a:latin typeface="Consolas" panose="020B0609020204030204" pitchFamily="49" charset="0"/>
              </a:rPr>
              <a:t>assistant</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5"/>
                </a:solidFill>
                <a:effectLst/>
                <a:highlight>
                  <a:srgbClr val="000000"/>
                </a:highlight>
                <a:latin typeface="Consolas" panose="020B0609020204030204" pitchFamily="49" charset="0"/>
              </a:rPr>
              <a:t>Oh, just some guy named William Shakespeare. Ever heard of him?</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a:t>
            </a:r>
          </a:p>
          <a:p>
            <a:endParaRPr lang="en-US" b="0" dirty="0">
              <a:solidFill>
                <a:srgbClr val="FFFFFF"/>
              </a:solidFill>
              <a:effectLst/>
              <a:highlight>
                <a:srgbClr val="000000"/>
              </a:highlight>
              <a:latin typeface="Consolas" panose="020B0609020204030204" pitchFamily="49" charset="0"/>
            </a:endParaRP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"messages"</a:t>
            </a:r>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4"/>
                </a:solidFill>
                <a:effectLst/>
                <a:highlight>
                  <a:srgbClr val="000000"/>
                </a:highlight>
                <a:latin typeface="Consolas" panose="020B0609020204030204" pitchFamily="49" charset="0"/>
              </a:rPr>
              <a:t>system</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4"/>
                </a:solidFill>
                <a:effectLst/>
                <a:highlight>
                  <a:srgbClr val="000000"/>
                </a:highlight>
                <a:latin typeface="Consolas" panose="020B0609020204030204" pitchFamily="49" charset="0"/>
              </a:rPr>
              <a:t>Marv is a factual chatbot that is also sarcastic.</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1"/>
                </a:solidFill>
                <a:effectLst/>
                <a:highlight>
                  <a:srgbClr val="000000"/>
                </a:highlight>
                <a:latin typeface="Consolas" panose="020B0609020204030204" pitchFamily="49" charset="0"/>
              </a:rPr>
              <a:t>user</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1"/>
                </a:solidFill>
                <a:effectLst/>
                <a:highlight>
                  <a:srgbClr val="000000"/>
                </a:highlight>
                <a:latin typeface="Consolas" panose="020B0609020204030204" pitchFamily="49" charset="0"/>
              </a:rPr>
              <a:t>How far is the Moon from Earth?</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5"/>
                </a:solidFill>
                <a:effectLst/>
                <a:highlight>
                  <a:srgbClr val="000000"/>
                </a:highlight>
                <a:latin typeface="Consolas" panose="020B0609020204030204" pitchFamily="49" charset="0"/>
              </a:rPr>
              <a:t>assistant</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5"/>
                </a:solidFill>
                <a:effectLst/>
                <a:highlight>
                  <a:srgbClr val="000000"/>
                </a:highlight>
                <a:latin typeface="Consolas" panose="020B0609020204030204" pitchFamily="49" charset="0"/>
              </a:rPr>
              <a:t>Around 384,400 kilometers. Give or take a few, like that really matters.</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a:t>
            </a:r>
          </a:p>
        </p:txBody>
      </p:sp>
    </p:spTree>
    <p:extLst>
      <p:ext uri="{BB962C8B-B14F-4D97-AF65-F5344CB8AC3E}">
        <p14:creationId xmlns:p14="http://schemas.microsoft.com/office/powerpoint/2010/main" val="1970305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DD403-9DB4-9BFA-F064-0D3A619C204E}"/>
              </a:ext>
            </a:extLst>
          </p:cNvPr>
          <p:cNvSpPr>
            <a:spLocks noGrp="1"/>
          </p:cNvSpPr>
          <p:nvPr>
            <p:ph type="title"/>
          </p:nvPr>
        </p:nvSpPr>
        <p:spPr>
          <a:xfrm>
            <a:off x="1524000" y="0"/>
            <a:ext cx="9144000" cy="838200"/>
          </a:xfrm>
        </p:spPr>
        <p:txBody>
          <a:bodyPr/>
          <a:lstStyle/>
          <a:p>
            <a:r>
              <a:rPr lang="en-US" dirty="0"/>
              <a:t>Weights</a:t>
            </a:r>
          </a:p>
        </p:txBody>
      </p:sp>
      <p:pic>
        <p:nvPicPr>
          <p:cNvPr id="4" name="Picture 3">
            <a:extLst>
              <a:ext uri="{FF2B5EF4-FFF2-40B4-BE49-F238E27FC236}">
                <a16:creationId xmlns:a16="http://schemas.microsoft.com/office/drawing/2014/main" id="{CA7A4BBC-FC9D-C8C0-5E1F-5973402C894E}"/>
              </a:ext>
            </a:extLst>
          </p:cNvPr>
          <p:cNvPicPr>
            <a:picLocks noChangeAspect="1"/>
          </p:cNvPicPr>
          <p:nvPr/>
        </p:nvPicPr>
        <p:blipFill>
          <a:blip r:embed="rId3"/>
          <a:stretch>
            <a:fillRect/>
          </a:stretch>
        </p:blipFill>
        <p:spPr>
          <a:xfrm>
            <a:off x="278226" y="1000257"/>
            <a:ext cx="11635549" cy="2352543"/>
          </a:xfrm>
          <a:prstGeom prst="rect">
            <a:avLst/>
          </a:prstGeom>
        </p:spPr>
      </p:pic>
      <p:sp>
        <p:nvSpPr>
          <p:cNvPr id="6" name="TextBox 5">
            <a:extLst>
              <a:ext uri="{FF2B5EF4-FFF2-40B4-BE49-F238E27FC236}">
                <a16:creationId xmlns:a16="http://schemas.microsoft.com/office/drawing/2014/main" id="{B055AB6E-2ABB-F8BE-5588-D359838B41A9}"/>
              </a:ext>
            </a:extLst>
          </p:cNvPr>
          <p:cNvSpPr txBox="1"/>
          <p:nvPr/>
        </p:nvSpPr>
        <p:spPr>
          <a:xfrm>
            <a:off x="38100" y="3581400"/>
            <a:ext cx="12115800" cy="3139321"/>
          </a:xfrm>
          <a:prstGeom prst="rect">
            <a:avLst/>
          </a:prstGeom>
          <a:noFill/>
        </p:spPr>
        <p:txBody>
          <a:bodyPr wrap="square">
            <a:spAutoFit/>
          </a:bodyPr>
          <a:lstStyle/>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"messages"</a:t>
            </a:r>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4"/>
                </a:solidFill>
                <a:effectLst/>
                <a:highlight>
                  <a:srgbClr val="000000"/>
                </a:highlight>
                <a:latin typeface="Consolas" panose="020B0609020204030204" pitchFamily="49" charset="0"/>
              </a:rPr>
              <a:t>system</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4"/>
                </a:solidFill>
                <a:effectLst/>
                <a:highlight>
                  <a:srgbClr val="000000"/>
                </a:highlight>
                <a:latin typeface="Consolas" panose="020B0609020204030204" pitchFamily="49" charset="0"/>
              </a:rPr>
              <a:t>Marv is a factual chatbot that is also sarcastic.</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a:t>
            </a:r>
          </a:p>
          <a:p>
            <a:r>
              <a:rPr lang="en-US" b="0" dirty="0">
                <a:solidFill>
                  <a:srgbClr val="FFFFFF"/>
                </a:solidFill>
                <a:effectLst/>
                <a:highlight>
                  <a:srgbClr val="000000"/>
                </a:highlight>
                <a:latin typeface="Consolas" panose="020B0609020204030204" pitchFamily="49" charset="0"/>
              </a:rPr>
              <a:t> </a:t>
            </a: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1"/>
                </a:solidFill>
                <a:effectLst/>
                <a:highlight>
                  <a:srgbClr val="000000"/>
                </a:highlight>
                <a:latin typeface="Consolas" panose="020B0609020204030204" pitchFamily="49" charset="0"/>
              </a:rPr>
              <a:t>user</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1"/>
                </a:solidFill>
                <a:effectLst/>
                <a:highlight>
                  <a:srgbClr val="000000"/>
                </a:highlight>
                <a:latin typeface="Consolas" panose="020B0609020204030204" pitchFamily="49" charset="0"/>
              </a:rPr>
              <a:t>What's the capital of France?</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p>
          <a:p>
            <a:endParaRPr lang="en-US" b="0" dirty="0">
              <a:solidFill>
                <a:srgbClr val="FFFFFF"/>
              </a:solidFill>
              <a:effectLst/>
              <a:highlight>
                <a:srgbClr val="000000"/>
              </a:highlight>
              <a:latin typeface="Consolas" panose="020B0609020204030204" pitchFamily="49" charset="0"/>
            </a:endParaRP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5"/>
                </a:solidFill>
                <a:effectLst/>
                <a:highlight>
                  <a:srgbClr val="000000"/>
                </a:highlight>
                <a:latin typeface="Consolas" panose="020B0609020204030204" pitchFamily="49" charset="0"/>
              </a:rPr>
              <a:t>assistant</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5"/>
                </a:solidFill>
                <a:effectLst/>
                <a:highlight>
                  <a:srgbClr val="000000"/>
                </a:highlight>
                <a:latin typeface="Consolas" panose="020B0609020204030204" pitchFamily="49" charset="0"/>
              </a:rPr>
              <a:t>Paris</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rgbClr val="FFFF00"/>
                </a:solidFill>
                <a:effectLst/>
                <a:highlight>
                  <a:srgbClr val="000000"/>
                </a:highlight>
                <a:latin typeface="Consolas" panose="020B0609020204030204" pitchFamily="49" charset="0"/>
              </a:rPr>
              <a:t>weight</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B5CEA8"/>
                </a:solidFill>
                <a:effectLst/>
                <a:highlight>
                  <a:srgbClr val="000000"/>
                </a:highlight>
                <a:latin typeface="Consolas" panose="020B0609020204030204" pitchFamily="49" charset="0"/>
              </a:rPr>
              <a:t>0</a:t>
            </a:r>
            <a:r>
              <a:rPr lang="en-US" b="0" dirty="0">
                <a:solidFill>
                  <a:srgbClr val="FFFFFF"/>
                </a:solidFill>
                <a:effectLst/>
                <a:highlight>
                  <a:srgbClr val="000000"/>
                </a:highlight>
                <a:latin typeface="Consolas" panose="020B0609020204030204" pitchFamily="49" charset="0"/>
              </a:rPr>
              <a:t>}, </a:t>
            </a:r>
          </a:p>
          <a:p>
            <a:endParaRPr lang="en-US" b="0" dirty="0">
              <a:solidFill>
                <a:srgbClr val="FFFFFF"/>
              </a:solidFill>
              <a:effectLst/>
              <a:highlight>
                <a:srgbClr val="000000"/>
              </a:highlight>
              <a:latin typeface="Consolas" panose="020B0609020204030204" pitchFamily="49" charset="0"/>
            </a:endParaRP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1"/>
                </a:solidFill>
                <a:effectLst/>
                <a:highlight>
                  <a:srgbClr val="000000"/>
                </a:highlight>
                <a:latin typeface="Consolas" panose="020B0609020204030204" pitchFamily="49" charset="0"/>
              </a:rPr>
              <a:t>user</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1"/>
                </a:solidFill>
                <a:effectLst/>
                <a:highlight>
                  <a:srgbClr val="000000"/>
                </a:highlight>
                <a:latin typeface="Consolas" panose="020B0609020204030204" pitchFamily="49" charset="0"/>
              </a:rPr>
              <a:t>Can you be more sarcastic?</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p>
          <a:p>
            <a:endParaRPr lang="en-US" b="0" dirty="0">
              <a:solidFill>
                <a:srgbClr val="FFFFFF"/>
              </a:solidFill>
              <a:effectLst/>
              <a:highlight>
                <a:srgbClr val="000000"/>
              </a:highlight>
              <a:latin typeface="Consolas" panose="020B0609020204030204" pitchFamily="49" charset="0"/>
            </a:endParaRPr>
          </a:p>
          <a:p>
            <a:r>
              <a:rPr lang="en-US" b="0" dirty="0">
                <a:solidFill>
                  <a:srgbClr val="FFFFFF"/>
                </a:solidFill>
                <a:effectLst/>
                <a:highlight>
                  <a:srgbClr val="000000"/>
                </a:highlight>
                <a:latin typeface="Consolas" panose="020B0609020204030204" pitchFamily="49" charset="0"/>
              </a:rPr>
              <a:t>{</a:t>
            </a:r>
            <a:r>
              <a:rPr lang="en-US" b="0" dirty="0">
                <a:solidFill>
                  <a:srgbClr val="CE9178"/>
                </a:solidFill>
                <a:effectLst/>
                <a:highlight>
                  <a:srgbClr val="000000"/>
                </a:highlight>
                <a:latin typeface="Consolas" panose="020B0609020204030204" pitchFamily="49" charset="0"/>
              </a:rPr>
              <a:t>"role"</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5"/>
                </a:solidFill>
                <a:effectLst/>
                <a:highlight>
                  <a:srgbClr val="000000"/>
                </a:highlight>
                <a:latin typeface="Consolas" panose="020B0609020204030204" pitchFamily="49" charset="0"/>
              </a:rPr>
              <a:t>assistant</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"content"</a:t>
            </a:r>
            <a:r>
              <a:rPr lang="en-US" b="0" dirty="0">
                <a:solidFill>
                  <a:srgbClr val="FFFFFF"/>
                </a:solidFill>
                <a:effectLst/>
                <a:highlight>
                  <a:srgbClr val="000000"/>
                </a:highlight>
                <a:latin typeface="Consolas" panose="020B0609020204030204" pitchFamily="49" charset="0"/>
              </a:rPr>
              <a:t>: </a:t>
            </a:r>
            <a:r>
              <a:rPr lang="en-US" b="0" dirty="0">
                <a:solidFill>
                  <a:srgbClr val="CE9178"/>
                </a:solidFill>
                <a:effectLst/>
                <a:highlight>
                  <a:srgbClr val="000000"/>
                </a:highlight>
                <a:latin typeface="Consolas" panose="020B0609020204030204" pitchFamily="49" charset="0"/>
              </a:rPr>
              <a:t>"</a:t>
            </a:r>
            <a:r>
              <a:rPr lang="en-US" b="0" dirty="0">
                <a:solidFill>
                  <a:schemeClr val="accent5"/>
                </a:solidFill>
                <a:effectLst/>
                <a:highlight>
                  <a:srgbClr val="000000"/>
                </a:highlight>
                <a:latin typeface="Consolas" panose="020B0609020204030204" pitchFamily="49" charset="0"/>
              </a:rPr>
              <a:t>Paris, as if everyone doesn't know that already.</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p>
          <a:p>
            <a:r>
              <a:rPr lang="en-US" b="0" dirty="0">
                <a:solidFill>
                  <a:srgbClr val="CE9178"/>
                </a:solidFill>
                <a:effectLst/>
                <a:highlight>
                  <a:srgbClr val="000000"/>
                </a:highlight>
                <a:latin typeface="Consolas" panose="020B0609020204030204" pitchFamily="49" charset="0"/>
              </a:rPr>
              <a:t>"</a:t>
            </a:r>
            <a:r>
              <a:rPr lang="en-US" b="0" dirty="0">
                <a:solidFill>
                  <a:srgbClr val="FFFF00"/>
                </a:solidFill>
                <a:effectLst/>
                <a:highlight>
                  <a:srgbClr val="000000"/>
                </a:highlight>
                <a:latin typeface="Consolas" panose="020B0609020204030204" pitchFamily="49" charset="0"/>
              </a:rPr>
              <a:t>weight</a:t>
            </a:r>
            <a:r>
              <a:rPr lang="en-US" b="0" dirty="0">
                <a:solidFill>
                  <a:srgbClr val="CE9178"/>
                </a:solidFill>
                <a:effectLst/>
                <a:highlight>
                  <a:srgbClr val="000000"/>
                </a:highlight>
                <a:latin typeface="Consolas" panose="020B0609020204030204" pitchFamily="49" charset="0"/>
              </a:rPr>
              <a:t>"</a:t>
            </a:r>
            <a:r>
              <a:rPr lang="en-US" b="0" dirty="0">
                <a:solidFill>
                  <a:srgbClr val="FFFFFF"/>
                </a:solidFill>
                <a:effectLst/>
                <a:highlight>
                  <a:srgbClr val="000000"/>
                </a:highlight>
                <a:latin typeface="Consolas" panose="020B0609020204030204" pitchFamily="49" charset="0"/>
              </a:rPr>
              <a:t>: </a:t>
            </a:r>
            <a:r>
              <a:rPr lang="en-US" b="0" dirty="0">
                <a:solidFill>
                  <a:srgbClr val="B5CEA8"/>
                </a:solidFill>
                <a:effectLst/>
                <a:highlight>
                  <a:srgbClr val="000000"/>
                </a:highlight>
                <a:latin typeface="Consolas" panose="020B0609020204030204" pitchFamily="49" charset="0"/>
              </a:rPr>
              <a:t>1</a:t>
            </a:r>
            <a:r>
              <a:rPr lang="en-US" b="0" dirty="0">
                <a:solidFill>
                  <a:srgbClr val="FFFFFF"/>
                </a:solidFill>
                <a:effectLst/>
                <a:highlight>
                  <a:srgbClr val="000000"/>
                </a:highlight>
                <a:latin typeface="Consolas" panose="020B0609020204030204" pitchFamily="49" charset="0"/>
              </a:rPr>
              <a:t>}]}</a:t>
            </a:r>
          </a:p>
        </p:txBody>
      </p:sp>
    </p:spTree>
    <p:extLst>
      <p:ext uri="{BB962C8B-B14F-4D97-AF65-F5344CB8AC3E}">
        <p14:creationId xmlns:p14="http://schemas.microsoft.com/office/powerpoint/2010/main" val="10450310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8DEA3B-995D-15DA-2881-75F7C76E3675}"/>
              </a:ext>
            </a:extLst>
          </p:cNvPr>
          <p:cNvPicPr>
            <a:picLocks noChangeAspect="1"/>
          </p:cNvPicPr>
          <p:nvPr/>
        </p:nvPicPr>
        <p:blipFill>
          <a:blip r:embed="rId3"/>
          <a:stretch>
            <a:fillRect/>
          </a:stretch>
        </p:blipFill>
        <p:spPr>
          <a:xfrm>
            <a:off x="97227" y="1571729"/>
            <a:ext cx="11997546" cy="3714543"/>
          </a:xfrm>
          <a:prstGeom prst="rect">
            <a:avLst/>
          </a:prstGeom>
        </p:spPr>
      </p:pic>
    </p:spTree>
    <p:extLst>
      <p:ext uri="{BB962C8B-B14F-4D97-AF65-F5344CB8AC3E}">
        <p14:creationId xmlns:p14="http://schemas.microsoft.com/office/powerpoint/2010/main" val="21796187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1F5F8D-F397-1D37-D9B3-C9FA60FA9AFD}"/>
              </a:ext>
            </a:extLst>
          </p:cNvPr>
          <p:cNvPicPr>
            <a:picLocks noChangeAspect="1"/>
          </p:cNvPicPr>
          <p:nvPr/>
        </p:nvPicPr>
        <p:blipFill>
          <a:blip r:embed="rId3"/>
          <a:stretch>
            <a:fillRect/>
          </a:stretch>
        </p:blipFill>
        <p:spPr>
          <a:xfrm>
            <a:off x="179001" y="1776505"/>
            <a:ext cx="11833999" cy="3304991"/>
          </a:xfrm>
          <a:prstGeom prst="rect">
            <a:avLst/>
          </a:prstGeom>
        </p:spPr>
      </p:pic>
    </p:spTree>
    <p:extLst>
      <p:ext uri="{BB962C8B-B14F-4D97-AF65-F5344CB8AC3E}">
        <p14:creationId xmlns:p14="http://schemas.microsoft.com/office/powerpoint/2010/main" val="34671367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DC465-CE62-403A-B44C-4D1480A60AC4}"/>
              </a:ext>
            </a:extLst>
          </p:cNvPr>
          <p:cNvSpPr>
            <a:spLocks noGrp="1"/>
          </p:cNvSpPr>
          <p:nvPr>
            <p:ph type="title"/>
          </p:nvPr>
        </p:nvSpPr>
        <p:spPr/>
        <p:txBody>
          <a:bodyPr/>
          <a:lstStyle/>
          <a:p>
            <a:r>
              <a:rPr lang="en-US" dirty="0"/>
              <a:t>Demo:</a:t>
            </a:r>
            <a:br>
              <a:rPr lang="en-US" dirty="0"/>
            </a:br>
            <a:r>
              <a:rPr lang="en-US" dirty="0"/>
              <a:t>Creating Training Files</a:t>
            </a:r>
          </a:p>
        </p:txBody>
      </p:sp>
      <p:pic>
        <p:nvPicPr>
          <p:cNvPr id="6" name="Picture 5">
            <a:extLst>
              <a:ext uri="{FF2B5EF4-FFF2-40B4-BE49-F238E27FC236}">
                <a16:creationId xmlns:a16="http://schemas.microsoft.com/office/drawing/2014/main" id="{4DCB0722-172E-7D34-6024-C6D39F1D94E1}"/>
              </a:ext>
            </a:extLst>
          </p:cNvPr>
          <p:cNvPicPr>
            <a:picLocks noChangeAspect="1"/>
          </p:cNvPicPr>
          <p:nvPr/>
        </p:nvPicPr>
        <p:blipFill>
          <a:blip r:embed="rId2"/>
          <a:stretch>
            <a:fillRect/>
          </a:stretch>
        </p:blipFill>
        <p:spPr>
          <a:xfrm>
            <a:off x="0" y="1600200"/>
            <a:ext cx="12192000" cy="4992465"/>
          </a:xfrm>
          <a:prstGeom prst="rect">
            <a:avLst/>
          </a:prstGeom>
        </p:spPr>
      </p:pic>
    </p:spTree>
    <p:extLst>
      <p:ext uri="{BB962C8B-B14F-4D97-AF65-F5344CB8AC3E}">
        <p14:creationId xmlns:p14="http://schemas.microsoft.com/office/powerpoint/2010/main" val="20535113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BDF793-DD45-53A8-B78B-E140E0CF84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3206290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0D0DD-E8B3-D365-99F5-70392CC80FB0}"/>
              </a:ext>
            </a:extLst>
          </p:cNvPr>
          <p:cNvSpPr>
            <a:spLocks noGrp="1"/>
          </p:cNvSpPr>
          <p:nvPr>
            <p:ph type="title"/>
          </p:nvPr>
        </p:nvSpPr>
        <p:spPr/>
        <p:txBody>
          <a:bodyPr/>
          <a:lstStyle/>
          <a:p>
            <a:r>
              <a:rPr lang="en-US" dirty="0"/>
              <a:t>When to Use</a:t>
            </a:r>
            <a:br>
              <a:rPr lang="en-US" dirty="0"/>
            </a:br>
            <a:r>
              <a:rPr lang="en-US" dirty="0"/>
              <a:t>Fine-Tuning</a:t>
            </a:r>
          </a:p>
        </p:txBody>
      </p:sp>
    </p:spTree>
    <p:extLst>
      <p:ext uri="{BB962C8B-B14F-4D97-AF65-F5344CB8AC3E}">
        <p14:creationId xmlns:p14="http://schemas.microsoft.com/office/powerpoint/2010/main" val="26571474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302CB5-5B1E-07BF-47B6-901783F27B4E}"/>
              </a:ext>
            </a:extLst>
          </p:cNvPr>
          <p:cNvPicPr>
            <a:picLocks noChangeAspect="1"/>
          </p:cNvPicPr>
          <p:nvPr/>
        </p:nvPicPr>
        <p:blipFill>
          <a:blip r:embed="rId3"/>
          <a:stretch>
            <a:fillRect/>
          </a:stretch>
        </p:blipFill>
        <p:spPr>
          <a:xfrm>
            <a:off x="3739861" y="0"/>
            <a:ext cx="4712277" cy="6858000"/>
          </a:xfrm>
          <a:prstGeom prst="rect">
            <a:avLst/>
          </a:prstGeom>
        </p:spPr>
      </p:pic>
    </p:spTree>
    <p:extLst>
      <p:ext uri="{BB962C8B-B14F-4D97-AF65-F5344CB8AC3E}">
        <p14:creationId xmlns:p14="http://schemas.microsoft.com/office/powerpoint/2010/main" val="36145101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D0E13-A449-8BC8-286A-62EDE8DD420E}"/>
              </a:ext>
            </a:extLst>
          </p:cNvPr>
          <p:cNvSpPr>
            <a:spLocks noGrp="1"/>
          </p:cNvSpPr>
          <p:nvPr>
            <p:ph type="title"/>
          </p:nvPr>
        </p:nvSpPr>
        <p:spPr>
          <a:xfrm>
            <a:off x="1524000" y="0"/>
            <a:ext cx="9144000" cy="762000"/>
          </a:xfrm>
        </p:spPr>
        <p:txBody>
          <a:bodyPr/>
          <a:lstStyle/>
          <a:p>
            <a:r>
              <a:rPr lang="en-US" dirty="0"/>
              <a:t>Fine-Tuning vs RAG?</a:t>
            </a:r>
          </a:p>
        </p:txBody>
      </p:sp>
      <p:sp>
        <p:nvSpPr>
          <p:cNvPr id="3" name="Content Placeholder 2">
            <a:extLst>
              <a:ext uri="{FF2B5EF4-FFF2-40B4-BE49-F238E27FC236}">
                <a16:creationId xmlns:a16="http://schemas.microsoft.com/office/drawing/2014/main" id="{B685F8BA-9572-706D-B66A-98209311238B}"/>
              </a:ext>
            </a:extLst>
          </p:cNvPr>
          <p:cNvSpPr>
            <a:spLocks noGrp="1"/>
          </p:cNvSpPr>
          <p:nvPr>
            <p:ph idx="1"/>
          </p:nvPr>
        </p:nvSpPr>
        <p:spPr>
          <a:xfrm>
            <a:off x="1524000" y="838200"/>
            <a:ext cx="9144000" cy="5867400"/>
          </a:xfrm>
        </p:spPr>
        <p:txBody>
          <a:bodyPr>
            <a:normAutofit/>
          </a:bodyPr>
          <a:lstStyle/>
          <a:p>
            <a:pPr marL="0" indent="0">
              <a:buNone/>
            </a:pPr>
            <a:r>
              <a:rPr lang="en-US" dirty="0"/>
              <a:t>The common consensus is that when the LLM base performance isn’t satisfactory, you might “start with RAG, gauge its performance, and if found lacking, shift to fine-tuning,” or that “RAG may have an edge” over fine-tuning. </a:t>
            </a:r>
          </a:p>
          <a:p>
            <a:pPr marL="0" indent="0">
              <a:buNone/>
            </a:pPr>
            <a:endParaRPr lang="en-US" dirty="0"/>
          </a:p>
          <a:p>
            <a:pPr marL="0" indent="0">
              <a:buNone/>
            </a:pPr>
            <a:r>
              <a:rPr lang="en-US" dirty="0"/>
              <a:t>However, this paradigm is too simplistic, as there are several scenarios in which RAG is not only </a:t>
            </a:r>
            <a:r>
              <a:rPr lang="en-US" b="1" u="sng" dirty="0"/>
              <a:t>not</a:t>
            </a:r>
            <a:r>
              <a:rPr lang="en-US" dirty="0"/>
              <a:t> an alternative to fine-tuning, but also more of a complementary approach to fine-tuning. </a:t>
            </a:r>
          </a:p>
          <a:p>
            <a:pPr marL="0" indent="0">
              <a:buNone/>
            </a:pPr>
            <a:endParaRPr lang="en-US" dirty="0"/>
          </a:p>
          <a:p>
            <a:pPr marL="0" indent="0">
              <a:buNone/>
            </a:pPr>
            <a:r>
              <a:rPr lang="en-US" dirty="0"/>
              <a:t>Depending on the characteristics of the problem, one or perhaps both approaches should be tried. </a:t>
            </a:r>
          </a:p>
          <a:p>
            <a:pPr marL="0" indent="0">
              <a:buNone/>
            </a:pPr>
            <a:endParaRPr lang="en-US" dirty="0"/>
          </a:p>
          <a:p>
            <a:pPr marL="0" indent="0">
              <a:buNone/>
            </a:pPr>
            <a:r>
              <a:rPr lang="en-US" dirty="0"/>
              <a:t>In most cases, a hybrid solution of fine-tuning and RAG will yield the best results—the question then becomes the cost, time, and additional independent benefit of doing both. </a:t>
            </a:r>
          </a:p>
        </p:txBody>
      </p:sp>
    </p:spTree>
    <p:extLst>
      <p:ext uri="{BB962C8B-B14F-4D97-AF65-F5344CB8AC3E}">
        <p14:creationId xmlns:p14="http://schemas.microsoft.com/office/powerpoint/2010/main" val="1245748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7BC35-24BE-F761-91ED-942B6AD35627}"/>
              </a:ext>
            </a:extLst>
          </p:cNvPr>
          <p:cNvSpPr>
            <a:spLocks noGrp="1"/>
          </p:cNvSpPr>
          <p:nvPr>
            <p:ph type="title"/>
          </p:nvPr>
        </p:nvSpPr>
        <p:spPr/>
        <p:txBody>
          <a:bodyPr/>
          <a:lstStyle/>
          <a:p>
            <a:r>
              <a:rPr lang="en-US" dirty="0"/>
              <a:t>Tone, Style, and Format Customization</a:t>
            </a:r>
          </a:p>
        </p:txBody>
      </p:sp>
      <p:sp>
        <p:nvSpPr>
          <p:cNvPr id="3" name="Content Placeholder 2">
            <a:extLst>
              <a:ext uri="{FF2B5EF4-FFF2-40B4-BE49-F238E27FC236}">
                <a16:creationId xmlns:a16="http://schemas.microsoft.com/office/drawing/2014/main" id="{06C6058F-A318-5316-79A3-9B3D080137DD}"/>
              </a:ext>
            </a:extLst>
          </p:cNvPr>
          <p:cNvSpPr>
            <a:spLocks noGrp="1"/>
          </p:cNvSpPr>
          <p:nvPr>
            <p:ph idx="1"/>
          </p:nvPr>
        </p:nvSpPr>
        <p:spPr/>
        <p:txBody>
          <a:bodyPr/>
          <a:lstStyle/>
          <a:p>
            <a:pPr marL="0" indent="0">
              <a:buNone/>
            </a:pPr>
            <a:r>
              <a:rPr lang="en-US" dirty="0"/>
              <a:t> Use cases may seek an LLM that mirrors a specific persona or serves a particular audience. </a:t>
            </a:r>
          </a:p>
          <a:p>
            <a:pPr marL="0" indent="0">
              <a:buNone/>
            </a:pPr>
            <a:endParaRPr lang="en-US" dirty="0"/>
          </a:p>
          <a:p>
            <a:pPr marL="0" indent="0">
              <a:buNone/>
            </a:pPr>
            <a:r>
              <a:rPr lang="en-US" dirty="0"/>
              <a:t>By fine-tuning LLMs with custom datasets, we can shape the chatbot’s responses to align more closely with the specific requirements of their audience or the intended experience. </a:t>
            </a:r>
          </a:p>
          <a:p>
            <a:pPr marL="0" indent="0">
              <a:buNone/>
            </a:pPr>
            <a:endParaRPr lang="en-US" dirty="0"/>
          </a:p>
          <a:p>
            <a:pPr marL="0" indent="0">
              <a:buNone/>
            </a:pPr>
            <a:r>
              <a:rPr lang="en-US" dirty="0"/>
              <a:t>We may also want to structure the output in a specific manner—for example, JSON, YAML, or Markdown formatted outputs.</a:t>
            </a:r>
          </a:p>
        </p:txBody>
      </p:sp>
    </p:spTree>
    <p:extLst>
      <p:ext uri="{BB962C8B-B14F-4D97-AF65-F5344CB8AC3E}">
        <p14:creationId xmlns:p14="http://schemas.microsoft.com/office/powerpoint/2010/main" val="1099820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145FB-549D-482D-8486-B7EE08927172}"/>
              </a:ext>
            </a:extLst>
          </p:cNvPr>
          <p:cNvSpPr>
            <a:spLocks noGrp="1"/>
          </p:cNvSpPr>
          <p:nvPr>
            <p:ph type="title"/>
          </p:nvPr>
        </p:nvSpPr>
        <p:spPr/>
        <p:txBody>
          <a:bodyPr/>
          <a:lstStyle/>
          <a:p>
            <a:r>
              <a:rPr lang="en-US" dirty="0"/>
              <a:t>Accuracy and Edge Cases</a:t>
            </a:r>
          </a:p>
        </p:txBody>
      </p:sp>
      <p:sp>
        <p:nvSpPr>
          <p:cNvPr id="3" name="Content Placeholder 2">
            <a:extLst>
              <a:ext uri="{FF2B5EF4-FFF2-40B4-BE49-F238E27FC236}">
                <a16:creationId xmlns:a16="http://schemas.microsoft.com/office/drawing/2014/main" id="{0C4D829E-6B8E-D93D-942B-5C5FF1265CDA}"/>
              </a:ext>
            </a:extLst>
          </p:cNvPr>
          <p:cNvSpPr>
            <a:spLocks noGrp="1"/>
          </p:cNvSpPr>
          <p:nvPr>
            <p:ph idx="1"/>
          </p:nvPr>
        </p:nvSpPr>
        <p:spPr/>
        <p:txBody>
          <a:bodyPr/>
          <a:lstStyle/>
          <a:p>
            <a:pPr marL="0" indent="0">
              <a:buNone/>
            </a:pPr>
            <a:r>
              <a:rPr lang="en-US" dirty="0"/>
              <a:t> Fine-tuning can be used to correct hallucinations or errors that are challenging to rectify through prompt engineering and in-context learning. </a:t>
            </a:r>
          </a:p>
          <a:p>
            <a:pPr marL="0" indent="0">
              <a:buNone/>
            </a:pPr>
            <a:endParaRPr lang="en-US" dirty="0"/>
          </a:p>
          <a:p>
            <a:pPr marL="0" indent="0">
              <a:buNone/>
            </a:pPr>
            <a:r>
              <a:rPr lang="en-US" dirty="0"/>
              <a:t>It can also enhance the model’s ability to perform new skills or tasks that are difficult to express in a prompt. </a:t>
            </a:r>
          </a:p>
          <a:p>
            <a:pPr marL="0" indent="0">
              <a:buNone/>
            </a:pPr>
            <a:endParaRPr lang="en-US" dirty="0"/>
          </a:p>
          <a:p>
            <a:pPr marL="0" indent="0">
              <a:buNone/>
            </a:pPr>
            <a:r>
              <a:rPr lang="en-US" dirty="0"/>
              <a:t>This process can help in correcting the model’s failures to follow complex prompts and improve its reliability in producing the desired output. </a:t>
            </a:r>
          </a:p>
        </p:txBody>
      </p:sp>
    </p:spTree>
    <p:extLst>
      <p:ext uri="{BB962C8B-B14F-4D97-AF65-F5344CB8AC3E}">
        <p14:creationId xmlns:p14="http://schemas.microsoft.com/office/powerpoint/2010/main" val="2353282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3003B-733F-F236-7E10-DAB39336312C}"/>
              </a:ext>
            </a:extLst>
          </p:cNvPr>
          <p:cNvSpPr>
            <a:spLocks noGrp="1"/>
          </p:cNvSpPr>
          <p:nvPr>
            <p:ph type="title"/>
          </p:nvPr>
        </p:nvSpPr>
        <p:spPr/>
        <p:txBody>
          <a:bodyPr/>
          <a:lstStyle/>
          <a:p>
            <a:r>
              <a:rPr lang="en-US" dirty="0"/>
              <a:t>Underrepresented Domains</a:t>
            </a:r>
          </a:p>
        </p:txBody>
      </p:sp>
      <p:sp>
        <p:nvSpPr>
          <p:cNvPr id="3" name="Content Placeholder 2">
            <a:extLst>
              <a:ext uri="{FF2B5EF4-FFF2-40B4-BE49-F238E27FC236}">
                <a16:creationId xmlns:a16="http://schemas.microsoft.com/office/drawing/2014/main" id="{96831D5E-F2C3-CD04-174B-03C4C75FC0D7}"/>
              </a:ext>
            </a:extLst>
          </p:cNvPr>
          <p:cNvSpPr>
            <a:spLocks noGrp="1"/>
          </p:cNvSpPr>
          <p:nvPr>
            <p:ph idx="1"/>
          </p:nvPr>
        </p:nvSpPr>
        <p:spPr/>
        <p:txBody>
          <a:bodyPr/>
          <a:lstStyle/>
          <a:p>
            <a:pPr marL="0" indent="0">
              <a:buNone/>
            </a:pPr>
            <a:r>
              <a:rPr lang="en-US" dirty="0"/>
              <a:t>Despite LLMs being trained on vast amounts of general data, they may not always be proficient in the nuanced jargon, terminology, or specificities of every niche domain. </a:t>
            </a:r>
          </a:p>
          <a:p>
            <a:pPr marL="0" indent="0">
              <a:buNone/>
            </a:pPr>
            <a:endParaRPr lang="en-US" dirty="0"/>
          </a:p>
          <a:p>
            <a:pPr marL="0" indent="0">
              <a:buNone/>
            </a:pPr>
            <a:r>
              <a:rPr lang="en-US" dirty="0"/>
              <a:t>For diverse domains such as legal, medical, or finance, fine-tuning has been shown to help in increasing accuracy in downstream tasks.</a:t>
            </a:r>
          </a:p>
          <a:p>
            <a:pPr marL="0" indent="0">
              <a:buNone/>
            </a:pPr>
            <a:endParaRPr lang="en-US" dirty="0"/>
          </a:p>
          <a:p>
            <a:pPr marL="0" indent="0">
              <a:buNone/>
            </a:pPr>
            <a:r>
              <a:rPr lang="en-US" dirty="0"/>
              <a:t>Because the domain data is unseen, pretrained LLMs often fall short of expectations because their inability to comprehend the intricacies of the domain data. This issue can lead to inaccurate output.</a:t>
            </a:r>
          </a:p>
        </p:txBody>
      </p:sp>
    </p:spTree>
    <p:extLst>
      <p:ext uri="{BB962C8B-B14F-4D97-AF65-F5344CB8AC3E}">
        <p14:creationId xmlns:p14="http://schemas.microsoft.com/office/powerpoint/2010/main" val="33721904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31AF8-B5E9-38C5-DFF9-E0BB15F223CF}"/>
              </a:ext>
            </a:extLst>
          </p:cNvPr>
          <p:cNvSpPr>
            <a:spLocks noGrp="1"/>
          </p:cNvSpPr>
          <p:nvPr>
            <p:ph type="title"/>
          </p:nvPr>
        </p:nvSpPr>
        <p:spPr/>
        <p:txBody>
          <a:bodyPr/>
          <a:lstStyle/>
          <a:p>
            <a:r>
              <a:rPr lang="en-US" dirty="0"/>
              <a:t>Cost Reduction</a:t>
            </a:r>
          </a:p>
        </p:txBody>
      </p:sp>
      <p:sp>
        <p:nvSpPr>
          <p:cNvPr id="3" name="Content Placeholder 2">
            <a:extLst>
              <a:ext uri="{FF2B5EF4-FFF2-40B4-BE49-F238E27FC236}">
                <a16:creationId xmlns:a16="http://schemas.microsoft.com/office/drawing/2014/main" id="{FD160290-B174-04A3-5718-70C87025F356}"/>
              </a:ext>
            </a:extLst>
          </p:cNvPr>
          <p:cNvSpPr>
            <a:spLocks noGrp="1"/>
          </p:cNvSpPr>
          <p:nvPr>
            <p:ph idx="1"/>
          </p:nvPr>
        </p:nvSpPr>
        <p:spPr/>
        <p:txBody>
          <a:bodyPr/>
          <a:lstStyle/>
          <a:p>
            <a:pPr marL="0" indent="0">
              <a:buNone/>
            </a:pPr>
            <a:r>
              <a:rPr lang="en-US" dirty="0"/>
              <a:t>Fine-tuning can distill the skills in a bigger model like GPT-4o into a smaller model such as GPT-4o mini, reducing costs and latency without compromising quality.</a:t>
            </a:r>
          </a:p>
          <a:p>
            <a:pPr marL="0" indent="0">
              <a:buNone/>
            </a:pPr>
            <a:endParaRPr lang="en-US" dirty="0"/>
          </a:p>
          <a:p>
            <a:pPr marL="0" indent="0">
              <a:buNone/>
            </a:pPr>
            <a:r>
              <a:rPr lang="en-US" dirty="0"/>
              <a:t> Additionally, fine-tuning decreases the need for lengthy or specific prompts (as used in prompt engineering), leading to token savings and further cost reduction. </a:t>
            </a:r>
          </a:p>
        </p:txBody>
      </p:sp>
    </p:spTree>
    <p:extLst>
      <p:ext uri="{BB962C8B-B14F-4D97-AF65-F5344CB8AC3E}">
        <p14:creationId xmlns:p14="http://schemas.microsoft.com/office/powerpoint/2010/main" val="1178593346"/>
      </p:ext>
    </p:extLst>
  </p:cSld>
  <p:clrMapOvr>
    <a:masterClrMapping/>
  </p:clrMapOvr>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technology circuit board design presentation (widescreen)</Template>
  <TotalTime>33486</TotalTime>
  <Words>1675</Words>
  <Application>Microsoft Office PowerPoint</Application>
  <PresentationFormat>Widescreen</PresentationFormat>
  <Paragraphs>145</Paragraphs>
  <Slides>28</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Candara</vt:lpstr>
      <vt:lpstr>Consolas</vt:lpstr>
      <vt:lpstr>Tech Computer 16x9</vt:lpstr>
      <vt:lpstr>Fine-Tuning Models Part 2</vt:lpstr>
      <vt:lpstr>What We Will Cover</vt:lpstr>
      <vt:lpstr>When to Use Fine-Tuning</vt:lpstr>
      <vt:lpstr>PowerPoint Presentation</vt:lpstr>
      <vt:lpstr>Fine-Tuning vs RAG?</vt:lpstr>
      <vt:lpstr>Tone, Style, and Format Customization</vt:lpstr>
      <vt:lpstr>Accuracy and Edge Cases</vt:lpstr>
      <vt:lpstr>Underrepresented Domains</vt:lpstr>
      <vt:lpstr>Cost Reduction</vt:lpstr>
      <vt:lpstr>New Tasks / Abilities</vt:lpstr>
      <vt:lpstr>PowerPoint Presentation</vt:lpstr>
      <vt:lpstr>PowerPoint Presentation</vt:lpstr>
      <vt:lpstr>Membership has its privileges</vt:lpstr>
      <vt:lpstr>https://www.youtube.com/@AINewsFresh</vt:lpstr>
      <vt:lpstr>Preparing  Training Data</vt:lpstr>
      <vt:lpstr>PowerPoint Presentation</vt:lpstr>
      <vt:lpstr>Quality vs Quantity</vt:lpstr>
      <vt:lpstr>Tougher Tasks Need More Data</vt:lpstr>
      <vt:lpstr>PowerPoint Presentation</vt:lpstr>
      <vt:lpstr>Data Collection</vt:lpstr>
      <vt:lpstr>PowerPoint Presentation</vt:lpstr>
      <vt:lpstr>Best Practices</vt:lpstr>
      <vt:lpstr>Example Format: GPT Models</vt:lpstr>
      <vt:lpstr>Weights</vt:lpstr>
      <vt:lpstr>PowerPoint Presentation</vt:lpstr>
      <vt:lpstr>PowerPoint Presentation</vt:lpstr>
      <vt:lpstr>Demo: Creating Training Files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Zain</dc:creator>
  <cp:lastModifiedBy>Zain Naboulsi</cp:lastModifiedBy>
  <cp:revision>94</cp:revision>
  <dcterms:created xsi:type="dcterms:W3CDTF">2024-02-05T00:50:55Z</dcterms:created>
  <dcterms:modified xsi:type="dcterms:W3CDTF">2024-08-10T22:33:30Z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